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56" r:id="rId3"/>
    <p:sldId id="258" r:id="rId4"/>
    <p:sldId id="262" r:id="rId5"/>
    <p:sldId id="260" r:id="rId6"/>
    <p:sldId id="261" r:id="rId7"/>
    <p:sldId id="264" r:id="rId8"/>
    <p:sldId id="265" r:id="rId9"/>
    <p:sldId id="266" r:id="rId10"/>
    <p:sldId id="267" r:id="rId11"/>
    <p:sldId id="268" r:id="rId12"/>
    <p:sldId id="279" r:id="rId13"/>
    <p:sldId id="271" r:id="rId14"/>
    <p:sldId id="291" r:id="rId15"/>
    <p:sldId id="272" r:id="rId16"/>
    <p:sldId id="296" r:id="rId17"/>
    <p:sldId id="275" r:id="rId18"/>
    <p:sldId id="276" r:id="rId19"/>
    <p:sldId id="277" r:id="rId20"/>
    <p:sldId id="278" r:id="rId21"/>
    <p:sldId id="280" r:id="rId22"/>
    <p:sldId id="308" r:id="rId23"/>
    <p:sldId id="300" r:id="rId24"/>
    <p:sldId id="301" r:id="rId25"/>
    <p:sldId id="302" r:id="rId26"/>
    <p:sldId id="307" r:id="rId27"/>
    <p:sldId id="303" r:id="rId28"/>
    <p:sldId id="304" r:id="rId29"/>
    <p:sldId id="286" r:id="rId30"/>
    <p:sldId id="292" r:id="rId31"/>
    <p:sldId id="287" r:id="rId32"/>
    <p:sldId id="293" r:id="rId33"/>
    <p:sldId id="294" r:id="rId34"/>
    <p:sldId id="295" r:id="rId35"/>
    <p:sldId id="299" r:id="rId36"/>
    <p:sldId id="298" r:id="rId37"/>
    <p:sldId id="263" r:id="rId38"/>
    <p:sldId id="2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00"/>
    <a:srgbClr val="5799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19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pana sanikommu" userId="2be7d086e9c56c45" providerId="LiveId" clId="{5766FACF-3EB5-44FD-8448-9DF72C2FEBB2}"/>
    <pc:docChg chg="undo custSel addSld delSld modSld">
      <pc:chgData name="kalpana sanikommu" userId="2be7d086e9c56c45" providerId="LiveId" clId="{5766FACF-3EB5-44FD-8448-9DF72C2FEBB2}" dt="2024-12-06T04:37:24.367" v="486" actId="1076"/>
      <pc:docMkLst>
        <pc:docMk/>
      </pc:docMkLst>
      <pc:sldChg chg="modSp modAnim">
        <pc:chgData name="kalpana sanikommu" userId="2be7d086e9c56c45" providerId="LiveId" clId="{5766FACF-3EB5-44FD-8448-9DF72C2FEBB2}" dt="2024-12-06T03:42:41.437" v="379"/>
        <pc:sldMkLst>
          <pc:docMk/>
          <pc:sldMk cId="0" sldId="256"/>
        </pc:sldMkLst>
        <pc:spChg chg="mod">
          <ac:chgData name="kalpana sanikommu" userId="2be7d086e9c56c45" providerId="LiveId" clId="{5766FACF-3EB5-44FD-8448-9DF72C2FEBB2}" dt="2024-12-03T12:03:06.112" v="362" actId="2711"/>
          <ac:spMkLst>
            <pc:docMk/>
            <pc:sldMk cId="0" sldId="256"/>
            <ac:spMk id="2" creationId="{00000000-0000-0000-0000-000000000000}"/>
          </ac:spMkLst>
        </pc:spChg>
        <pc:picChg chg="mod">
          <ac:chgData name="kalpana sanikommu" userId="2be7d086e9c56c45" providerId="LiveId" clId="{5766FACF-3EB5-44FD-8448-9DF72C2FEBB2}" dt="2024-12-03T12:02:57.948" v="361" actId="1076"/>
          <ac:picMkLst>
            <pc:docMk/>
            <pc:sldMk cId="0" sldId="256"/>
            <ac:picMk id="39" creationId="{A30D161D-F095-47C3-833D-DEFEE5CF3ACF}"/>
          </ac:picMkLst>
        </pc:picChg>
      </pc:sldChg>
      <pc:sldChg chg="delSp modSp modAnim">
        <pc:chgData name="kalpana sanikommu" userId="2be7d086e9c56c45" providerId="LiveId" clId="{5766FACF-3EB5-44FD-8448-9DF72C2FEBB2}" dt="2024-12-06T04:37:24.367" v="486" actId="1076"/>
        <pc:sldMkLst>
          <pc:docMk/>
          <pc:sldMk cId="4013322344" sldId="257"/>
        </pc:sldMkLst>
        <pc:spChg chg="mod">
          <ac:chgData name="kalpana sanikommu" userId="2be7d086e9c56c45" providerId="LiveId" clId="{5766FACF-3EB5-44FD-8448-9DF72C2FEBB2}" dt="2024-12-06T04:37:24.367" v="486" actId="1076"/>
          <ac:spMkLst>
            <pc:docMk/>
            <pc:sldMk cId="4013322344" sldId="257"/>
            <ac:spMk id="3" creationId="{EF1AF0E9-D831-42D6-9DB3-0127ADD83F09}"/>
          </ac:spMkLst>
        </pc:spChg>
        <pc:spChg chg="mod">
          <ac:chgData name="kalpana sanikommu" userId="2be7d086e9c56c45" providerId="LiveId" clId="{5766FACF-3EB5-44FD-8448-9DF72C2FEBB2}" dt="2024-12-03T12:03:23.836" v="363" actId="255"/>
          <ac:spMkLst>
            <pc:docMk/>
            <pc:sldMk cId="4013322344" sldId="257"/>
            <ac:spMk id="9" creationId="{E4DC1F82-B2E8-4281-9A19-EB82E402D812}"/>
          </ac:spMkLst>
        </pc:spChg>
        <pc:picChg chg="del">
          <ac:chgData name="kalpana sanikommu" userId="2be7d086e9c56c45" providerId="LiveId" clId="{5766FACF-3EB5-44FD-8448-9DF72C2FEBB2}" dt="2024-12-03T12:00:05.124" v="334" actId="478"/>
          <ac:picMkLst>
            <pc:docMk/>
            <pc:sldMk cId="4013322344" sldId="257"/>
            <ac:picMk id="6" creationId="{32FD6DAF-EA33-466F-BEE1-056A5A260619}"/>
          </ac:picMkLst>
        </pc:picChg>
        <pc:picChg chg="mod">
          <ac:chgData name="kalpana sanikommu" userId="2be7d086e9c56c45" providerId="LiveId" clId="{5766FACF-3EB5-44FD-8448-9DF72C2FEBB2}" dt="2024-12-06T04:37:19.638" v="485" actId="1076"/>
          <ac:picMkLst>
            <pc:docMk/>
            <pc:sldMk cId="4013322344" sldId="257"/>
            <ac:picMk id="7" creationId="{17133B1F-AB9D-4B4C-B12B-450CBF8AE48C}"/>
          </ac:picMkLst>
        </pc:picChg>
      </pc:sldChg>
      <pc:sldChg chg="addSp delSp modSp modAnim">
        <pc:chgData name="kalpana sanikommu" userId="2be7d086e9c56c45" providerId="LiveId" clId="{5766FACF-3EB5-44FD-8448-9DF72C2FEBB2}" dt="2024-12-06T03:43:50.458" v="384"/>
        <pc:sldMkLst>
          <pc:docMk/>
          <pc:sldMk cId="0" sldId="258"/>
        </pc:sldMkLst>
        <pc:spChg chg="mod">
          <ac:chgData name="kalpana sanikommu" userId="2be7d086e9c56c45" providerId="LiveId" clId="{5766FACF-3EB5-44FD-8448-9DF72C2FEBB2}" dt="2024-12-01T06:35:24.884" v="94" actId="14100"/>
          <ac:spMkLst>
            <pc:docMk/>
            <pc:sldMk cId="0" sldId="258"/>
            <ac:spMk id="3" creationId="{00000000-0000-0000-0000-000000000000}"/>
          </ac:spMkLst>
        </pc:spChg>
        <pc:spChg chg="mod">
          <ac:chgData name="kalpana sanikommu" userId="2be7d086e9c56c45" providerId="LiveId" clId="{5766FACF-3EB5-44FD-8448-9DF72C2FEBB2}" dt="2024-12-01T06:35:24.567" v="93" actId="1076"/>
          <ac:spMkLst>
            <pc:docMk/>
            <pc:sldMk cId="0" sldId="258"/>
            <ac:spMk id="4" creationId="{00000000-0000-0000-0000-000000000000}"/>
          </ac:spMkLst>
        </pc:spChg>
        <pc:spChg chg="mod">
          <ac:chgData name="kalpana sanikommu" userId="2be7d086e9c56c45" providerId="LiveId" clId="{5766FACF-3EB5-44FD-8448-9DF72C2FEBB2}" dt="2024-12-01T06:35:24.330" v="92" actId="1076"/>
          <ac:spMkLst>
            <pc:docMk/>
            <pc:sldMk cId="0" sldId="258"/>
            <ac:spMk id="5" creationId="{00000000-0000-0000-0000-000000000000}"/>
          </ac:spMkLst>
        </pc:spChg>
        <pc:spChg chg="mod">
          <ac:chgData name="kalpana sanikommu" userId="2be7d086e9c56c45" providerId="LiveId" clId="{5766FACF-3EB5-44FD-8448-9DF72C2FEBB2}" dt="2024-12-01T06:35:24.087" v="91" actId="14100"/>
          <ac:spMkLst>
            <pc:docMk/>
            <pc:sldMk cId="0" sldId="258"/>
            <ac:spMk id="6" creationId="{00000000-0000-0000-0000-000000000000}"/>
          </ac:spMkLst>
        </pc:spChg>
        <pc:spChg chg="mod">
          <ac:chgData name="kalpana sanikommu" userId="2be7d086e9c56c45" providerId="LiveId" clId="{5766FACF-3EB5-44FD-8448-9DF72C2FEBB2}" dt="2024-12-01T06:35:23.302" v="88" actId="1076"/>
          <ac:spMkLst>
            <pc:docMk/>
            <pc:sldMk cId="0" sldId="258"/>
            <ac:spMk id="7" creationId="{00000000-0000-0000-0000-000000000000}"/>
          </ac:spMkLst>
        </pc:spChg>
        <pc:picChg chg="del">
          <ac:chgData name="kalpana sanikommu" userId="2be7d086e9c56c45" providerId="LiveId" clId="{5766FACF-3EB5-44FD-8448-9DF72C2FEBB2}" dt="2024-12-01T06:30:47.929" v="60" actId="478"/>
          <ac:picMkLst>
            <pc:docMk/>
            <pc:sldMk cId="0" sldId="258"/>
            <ac:picMk id="2" creationId="{00000000-0000-0000-0000-000000000000}"/>
          </ac:picMkLst>
        </pc:picChg>
        <pc:picChg chg="ord">
          <ac:chgData name="kalpana sanikommu" userId="2be7d086e9c56c45" providerId="LiveId" clId="{5766FACF-3EB5-44FD-8448-9DF72C2FEBB2}" dt="2024-12-01T06:35:50.795" v="107" actId="167"/>
          <ac:picMkLst>
            <pc:docMk/>
            <pc:sldMk cId="0" sldId="258"/>
            <ac:picMk id="9" creationId="{2F1C0009-4F20-4A4A-A4D5-0BF8FC474C58}"/>
          </ac:picMkLst>
        </pc:picChg>
        <pc:picChg chg="add del mod">
          <ac:chgData name="kalpana sanikommu" userId="2be7d086e9c56c45" providerId="LiveId" clId="{5766FACF-3EB5-44FD-8448-9DF72C2FEBB2}" dt="2024-12-01T06:31:16.169" v="62" actId="478"/>
          <ac:picMkLst>
            <pc:docMk/>
            <pc:sldMk cId="0" sldId="258"/>
            <ac:picMk id="11" creationId="{18AE42CD-0E9E-4F7A-8C84-F0D7AD27906A}"/>
          </ac:picMkLst>
        </pc:picChg>
        <pc:picChg chg="add del mod">
          <ac:chgData name="kalpana sanikommu" userId="2be7d086e9c56c45" providerId="LiveId" clId="{5766FACF-3EB5-44FD-8448-9DF72C2FEBB2}" dt="2024-12-01T06:35:35.998" v="106" actId="478"/>
          <ac:picMkLst>
            <pc:docMk/>
            <pc:sldMk cId="0" sldId="258"/>
            <ac:picMk id="13" creationId="{4C76CCA3-8AD6-4446-8A6D-EAD8636E8C40}"/>
          </ac:picMkLst>
        </pc:picChg>
        <pc:picChg chg="add del mod">
          <ac:chgData name="kalpana sanikommu" userId="2be7d086e9c56c45" providerId="LiveId" clId="{5766FACF-3EB5-44FD-8448-9DF72C2FEBB2}" dt="2024-12-01T06:41:54.415" v="116" actId="478"/>
          <ac:picMkLst>
            <pc:docMk/>
            <pc:sldMk cId="0" sldId="258"/>
            <ac:picMk id="14" creationId="{C5F99839-97F7-41B3-A180-22D4119DA4E0}"/>
          </ac:picMkLst>
        </pc:picChg>
        <pc:picChg chg="add">
          <ac:chgData name="kalpana sanikommu" userId="2be7d086e9c56c45" providerId="LiveId" clId="{5766FACF-3EB5-44FD-8448-9DF72C2FEBB2}" dt="2024-12-01T06:38:33.136" v="115"/>
          <ac:picMkLst>
            <pc:docMk/>
            <pc:sldMk cId="0" sldId="258"/>
            <ac:picMk id="15" creationId="{CF616048-56B0-4C7B-B7D7-D90B77D34F36}"/>
          </ac:picMkLst>
        </pc:picChg>
        <pc:picChg chg="add mod">
          <ac:chgData name="kalpana sanikommu" userId="2be7d086e9c56c45" providerId="LiveId" clId="{5766FACF-3EB5-44FD-8448-9DF72C2FEBB2}" dt="2024-12-01T06:42:07.625" v="121" actId="14100"/>
          <ac:picMkLst>
            <pc:docMk/>
            <pc:sldMk cId="0" sldId="258"/>
            <ac:picMk id="18" creationId="{8D08BBFB-568D-41B7-AB9E-35BA0661763E}"/>
          </ac:picMkLst>
        </pc:picChg>
      </pc:sldChg>
      <pc:sldChg chg="modAnim">
        <pc:chgData name="kalpana sanikommu" userId="2be7d086e9c56c45" providerId="LiveId" clId="{5766FACF-3EB5-44FD-8448-9DF72C2FEBB2}" dt="2024-12-06T03:44:34.610" v="388"/>
        <pc:sldMkLst>
          <pc:docMk/>
          <pc:sldMk cId="0" sldId="260"/>
        </pc:sldMkLst>
      </pc:sldChg>
      <pc:sldChg chg="modSp modAnim">
        <pc:chgData name="kalpana sanikommu" userId="2be7d086e9c56c45" providerId="LiveId" clId="{5766FACF-3EB5-44FD-8448-9DF72C2FEBB2}" dt="2024-12-06T03:44:10.126" v="386"/>
        <pc:sldMkLst>
          <pc:docMk/>
          <pc:sldMk cId="3489716858" sldId="262"/>
        </pc:sldMkLst>
        <pc:spChg chg="mod">
          <ac:chgData name="kalpana sanikommu" userId="2be7d086e9c56c45" providerId="LiveId" clId="{5766FACF-3EB5-44FD-8448-9DF72C2FEBB2}" dt="2024-12-03T12:01:58.751" v="356" actId="20577"/>
          <ac:spMkLst>
            <pc:docMk/>
            <pc:sldMk cId="3489716858" sldId="262"/>
            <ac:spMk id="2" creationId="{239E6B59-84B5-4F39-80D7-CE56FE708F13}"/>
          </ac:spMkLst>
        </pc:spChg>
        <pc:spChg chg="mod">
          <ac:chgData name="kalpana sanikommu" userId="2be7d086e9c56c45" providerId="LiveId" clId="{5766FACF-3EB5-44FD-8448-9DF72C2FEBB2}" dt="2024-12-03T12:01:09.751" v="349" actId="12"/>
          <ac:spMkLst>
            <pc:docMk/>
            <pc:sldMk cId="3489716858" sldId="262"/>
            <ac:spMk id="5" creationId="{2ACC8D79-01B6-4144-AAEB-DD410493ED62}"/>
          </ac:spMkLst>
        </pc:spChg>
      </pc:sldChg>
      <pc:sldChg chg="modAnim">
        <pc:chgData name="kalpana sanikommu" userId="2be7d086e9c56c45" providerId="LiveId" clId="{5766FACF-3EB5-44FD-8448-9DF72C2FEBB2}" dt="2024-12-06T04:01:50.679" v="483"/>
        <pc:sldMkLst>
          <pc:docMk/>
          <pc:sldMk cId="0" sldId="263"/>
        </pc:sldMkLst>
      </pc:sldChg>
      <pc:sldChg chg="modSp modAnim">
        <pc:chgData name="kalpana sanikommu" userId="2be7d086e9c56c45" providerId="LiveId" clId="{5766FACF-3EB5-44FD-8448-9DF72C2FEBB2}" dt="2024-12-06T03:46:03.593" v="392"/>
        <pc:sldMkLst>
          <pc:docMk/>
          <pc:sldMk cId="4073553806" sldId="264"/>
        </pc:sldMkLst>
        <pc:spChg chg="mod">
          <ac:chgData name="kalpana sanikommu" userId="2be7d086e9c56c45" providerId="LiveId" clId="{5766FACF-3EB5-44FD-8448-9DF72C2FEBB2}" dt="2024-12-03T11:50:18.737" v="303" actId="113"/>
          <ac:spMkLst>
            <pc:docMk/>
            <pc:sldMk cId="4073553806" sldId="264"/>
            <ac:spMk id="2" creationId="{1FDE2F0D-DAF9-45B0-B6C8-72FFBAF497EC}"/>
          </ac:spMkLst>
        </pc:spChg>
      </pc:sldChg>
      <pc:sldChg chg="modSp modAnim">
        <pc:chgData name="kalpana sanikommu" userId="2be7d086e9c56c45" providerId="LiveId" clId="{5766FACF-3EB5-44FD-8448-9DF72C2FEBB2}" dt="2024-12-06T03:46:40.063" v="395"/>
        <pc:sldMkLst>
          <pc:docMk/>
          <pc:sldMk cId="3045808228" sldId="265"/>
        </pc:sldMkLst>
        <pc:spChg chg="mod">
          <ac:chgData name="kalpana sanikommu" userId="2be7d086e9c56c45" providerId="LiveId" clId="{5766FACF-3EB5-44FD-8448-9DF72C2FEBB2}" dt="2024-12-03T11:50:07.289" v="302" actId="113"/>
          <ac:spMkLst>
            <pc:docMk/>
            <pc:sldMk cId="3045808228" sldId="265"/>
            <ac:spMk id="4" creationId="{9AFCEF97-0EE3-4213-B34A-71FD73914B64}"/>
          </ac:spMkLst>
        </pc:spChg>
      </pc:sldChg>
      <pc:sldChg chg="modSp modAnim">
        <pc:chgData name="kalpana sanikommu" userId="2be7d086e9c56c45" providerId="LiveId" clId="{5766FACF-3EB5-44FD-8448-9DF72C2FEBB2}" dt="2024-12-06T03:47:08.283" v="398"/>
        <pc:sldMkLst>
          <pc:docMk/>
          <pc:sldMk cId="1052001891" sldId="266"/>
        </pc:sldMkLst>
        <pc:spChg chg="mod">
          <ac:chgData name="kalpana sanikommu" userId="2be7d086e9c56c45" providerId="LiveId" clId="{5766FACF-3EB5-44FD-8448-9DF72C2FEBB2}" dt="2024-12-03T11:39:28.821" v="301" actId="113"/>
          <ac:spMkLst>
            <pc:docMk/>
            <pc:sldMk cId="1052001891" sldId="266"/>
            <ac:spMk id="2" creationId="{DD792F63-D527-41B8-A467-2CD34D1EC1D3}"/>
          </ac:spMkLst>
        </pc:spChg>
      </pc:sldChg>
      <pc:sldChg chg="modAnim">
        <pc:chgData name="kalpana sanikommu" userId="2be7d086e9c56c45" providerId="LiveId" clId="{5766FACF-3EB5-44FD-8448-9DF72C2FEBB2}" dt="2024-12-06T03:47:44.222" v="401"/>
        <pc:sldMkLst>
          <pc:docMk/>
          <pc:sldMk cId="1563964439" sldId="267"/>
        </pc:sldMkLst>
      </pc:sldChg>
      <pc:sldChg chg="modAnim">
        <pc:chgData name="kalpana sanikommu" userId="2be7d086e9c56c45" providerId="LiveId" clId="{5766FACF-3EB5-44FD-8448-9DF72C2FEBB2}" dt="2024-12-06T03:48:14.982" v="405"/>
        <pc:sldMkLst>
          <pc:docMk/>
          <pc:sldMk cId="3229930473" sldId="268"/>
        </pc:sldMkLst>
      </pc:sldChg>
      <pc:sldChg chg="delSp modSp modAnim">
        <pc:chgData name="kalpana sanikommu" userId="2be7d086e9c56c45" providerId="LiveId" clId="{5766FACF-3EB5-44FD-8448-9DF72C2FEBB2}" dt="2024-12-06T03:48:59.972" v="411"/>
        <pc:sldMkLst>
          <pc:docMk/>
          <pc:sldMk cId="3349412525" sldId="271"/>
        </pc:sldMkLst>
        <pc:spChg chg="del mod">
          <ac:chgData name="kalpana sanikommu" userId="2be7d086e9c56c45" providerId="LiveId" clId="{5766FACF-3EB5-44FD-8448-9DF72C2FEBB2}" dt="2024-12-01T06:26:29.281" v="46" actId="478"/>
          <ac:spMkLst>
            <pc:docMk/>
            <pc:sldMk cId="3349412525" sldId="271"/>
            <ac:spMk id="5" creationId="{5F5294F5-AC61-4806-BC10-91C57FBD8072}"/>
          </ac:spMkLst>
        </pc:spChg>
        <pc:picChg chg="mod">
          <ac:chgData name="kalpana sanikommu" userId="2be7d086e9c56c45" providerId="LiveId" clId="{5766FACF-3EB5-44FD-8448-9DF72C2FEBB2}" dt="2024-12-01T06:26:34.981" v="48" actId="14100"/>
          <ac:picMkLst>
            <pc:docMk/>
            <pc:sldMk cId="3349412525" sldId="271"/>
            <ac:picMk id="4" creationId="{53D769DD-F627-481C-8970-4A57C8C90836}"/>
          </ac:picMkLst>
        </pc:picChg>
      </pc:sldChg>
      <pc:sldChg chg="modSp modAnim">
        <pc:chgData name="kalpana sanikommu" userId="2be7d086e9c56c45" providerId="LiveId" clId="{5766FACF-3EB5-44FD-8448-9DF72C2FEBB2}" dt="2024-12-06T03:50:49.595" v="422"/>
        <pc:sldMkLst>
          <pc:docMk/>
          <pc:sldMk cId="2777921456" sldId="272"/>
        </pc:sldMkLst>
        <pc:spChg chg="mod">
          <ac:chgData name="kalpana sanikommu" userId="2be7d086e9c56c45" providerId="LiveId" clId="{5766FACF-3EB5-44FD-8448-9DF72C2FEBB2}" dt="2024-12-01T06:27:07.199" v="50" actId="1076"/>
          <ac:spMkLst>
            <pc:docMk/>
            <pc:sldMk cId="2777921456" sldId="272"/>
            <ac:spMk id="11" creationId="{088FCE52-8160-478F-B1D8-E69C7B86C0E9}"/>
          </ac:spMkLst>
        </pc:spChg>
      </pc:sldChg>
      <pc:sldChg chg="modSp modAnim">
        <pc:chgData name="kalpana sanikommu" userId="2be7d086e9c56c45" providerId="LiveId" clId="{5766FACF-3EB5-44FD-8448-9DF72C2FEBB2}" dt="2024-12-06T03:51:05.661" v="424"/>
        <pc:sldMkLst>
          <pc:docMk/>
          <pc:sldMk cId="4260937759" sldId="275"/>
        </pc:sldMkLst>
        <pc:spChg chg="mod">
          <ac:chgData name="kalpana sanikommu" userId="2be7d086e9c56c45" providerId="LiveId" clId="{5766FACF-3EB5-44FD-8448-9DF72C2FEBB2}" dt="2024-12-03T11:50:31.800" v="304" actId="113"/>
          <ac:spMkLst>
            <pc:docMk/>
            <pc:sldMk cId="4260937759" sldId="275"/>
            <ac:spMk id="4" creationId="{B38D4B67-7BF8-4A34-9EBC-EBAB54F5BFBD}"/>
          </ac:spMkLst>
        </pc:spChg>
      </pc:sldChg>
      <pc:sldChg chg="modSp modAnim">
        <pc:chgData name="kalpana sanikommu" userId="2be7d086e9c56c45" providerId="LiveId" clId="{5766FACF-3EB5-44FD-8448-9DF72C2FEBB2}" dt="2024-12-06T03:51:23.345" v="426"/>
        <pc:sldMkLst>
          <pc:docMk/>
          <pc:sldMk cId="3599952688" sldId="276"/>
        </pc:sldMkLst>
        <pc:spChg chg="mod">
          <ac:chgData name="kalpana sanikommu" userId="2be7d086e9c56c45" providerId="LiveId" clId="{5766FACF-3EB5-44FD-8448-9DF72C2FEBB2}" dt="2024-12-03T11:50:37.438" v="305" actId="113"/>
          <ac:spMkLst>
            <pc:docMk/>
            <pc:sldMk cId="3599952688" sldId="276"/>
            <ac:spMk id="2" creationId="{3405E0FA-9CFC-49B3-BFCB-45261BFD9B18}"/>
          </ac:spMkLst>
        </pc:spChg>
        <pc:spChg chg="mod">
          <ac:chgData name="kalpana sanikommu" userId="2be7d086e9c56c45" providerId="LiveId" clId="{5766FACF-3EB5-44FD-8448-9DF72C2FEBB2}" dt="2024-12-01T06:44:07.745" v="132" actId="20577"/>
          <ac:spMkLst>
            <pc:docMk/>
            <pc:sldMk cId="3599952688" sldId="276"/>
            <ac:spMk id="4" creationId="{5603AC83-611C-4B32-9423-48365A157A16}"/>
          </ac:spMkLst>
        </pc:spChg>
      </pc:sldChg>
      <pc:sldChg chg="modSp modAnim">
        <pc:chgData name="kalpana sanikommu" userId="2be7d086e9c56c45" providerId="LiveId" clId="{5766FACF-3EB5-44FD-8448-9DF72C2FEBB2}" dt="2024-12-06T03:51:57.500" v="429"/>
        <pc:sldMkLst>
          <pc:docMk/>
          <pc:sldMk cId="2223582574" sldId="277"/>
        </pc:sldMkLst>
        <pc:spChg chg="mod">
          <ac:chgData name="kalpana sanikommu" userId="2be7d086e9c56c45" providerId="LiveId" clId="{5766FACF-3EB5-44FD-8448-9DF72C2FEBB2}" dt="2024-12-01T06:42:59.941" v="123" actId="2710"/>
          <ac:spMkLst>
            <pc:docMk/>
            <pc:sldMk cId="2223582574" sldId="277"/>
            <ac:spMk id="2" creationId="{71F8F80B-6C65-4B7A-BB0D-CC2894F721B6}"/>
          </ac:spMkLst>
        </pc:spChg>
        <pc:spChg chg="mod">
          <ac:chgData name="kalpana sanikommu" userId="2be7d086e9c56c45" providerId="LiveId" clId="{5766FACF-3EB5-44FD-8448-9DF72C2FEBB2}" dt="2024-12-01T06:42:54.173" v="122" actId="1076"/>
          <ac:spMkLst>
            <pc:docMk/>
            <pc:sldMk cId="2223582574" sldId="277"/>
            <ac:spMk id="4" creationId="{4A505612-D18C-44E0-977F-754932EE4252}"/>
          </ac:spMkLst>
        </pc:spChg>
        <pc:spChg chg="mod">
          <ac:chgData name="kalpana sanikommu" userId="2be7d086e9c56c45" providerId="LiveId" clId="{5766FACF-3EB5-44FD-8448-9DF72C2FEBB2}" dt="2024-12-03T11:50:54.144" v="307" actId="1076"/>
          <ac:spMkLst>
            <pc:docMk/>
            <pc:sldMk cId="2223582574" sldId="277"/>
            <ac:spMk id="5" creationId="{62D68AEC-508D-489F-B550-4A3BD1DA48F2}"/>
          </ac:spMkLst>
        </pc:spChg>
      </pc:sldChg>
      <pc:sldChg chg="modSp modAnim">
        <pc:chgData name="kalpana sanikommu" userId="2be7d086e9c56c45" providerId="LiveId" clId="{5766FACF-3EB5-44FD-8448-9DF72C2FEBB2}" dt="2024-12-06T03:52:23.826" v="431"/>
        <pc:sldMkLst>
          <pc:docMk/>
          <pc:sldMk cId="3563240836" sldId="278"/>
        </pc:sldMkLst>
        <pc:spChg chg="mod">
          <ac:chgData name="kalpana sanikommu" userId="2be7d086e9c56c45" providerId="LiveId" clId="{5766FACF-3EB5-44FD-8448-9DF72C2FEBB2}" dt="2024-12-03T11:38:16.902" v="274" actId="113"/>
          <ac:spMkLst>
            <pc:docMk/>
            <pc:sldMk cId="3563240836" sldId="278"/>
            <ac:spMk id="2" creationId="{7758CC22-BB0C-4705-9F8E-15E5A19979CA}"/>
          </ac:spMkLst>
        </pc:spChg>
      </pc:sldChg>
      <pc:sldChg chg="modAnim">
        <pc:chgData name="kalpana sanikommu" userId="2be7d086e9c56c45" providerId="LiveId" clId="{5766FACF-3EB5-44FD-8448-9DF72C2FEBB2}" dt="2024-12-06T03:48:45.236" v="409"/>
        <pc:sldMkLst>
          <pc:docMk/>
          <pc:sldMk cId="1499919182" sldId="279"/>
        </pc:sldMkLst>
      </pc:sldChg>
      <pc:sldChg chg="modSp modAnim">
        <pc:chgData name="kalpana sanikommu" userId="2be7d086e9c56c45" providerId="LiveId" clId="{5766FACF-3EB5-44FD-8448-9DF72C2FEBB2}" dt="2024-12-06T03:52:39.472" v="433"/>
        <pc:sldMkLst>
          <pc:docMk/>
          <pc:sldMk cId="784003210" sldId="280"/>
        </pc:sldMkLst>
        <pc:spChg chg="mod">
          <ac:chgData name="kalpana sanikommu" userId="2be7d086e9c56c45" providerId="LiveId" clId="{5766FACF-3EB5-44FD-8448-9DF72C2FEBB2}" dt="2024-12-03T11:38:08.364" v="273" actId="113"/>
          <ac:spMkLst>
            <pc:docMk/>
            <pc:sldMk cId="784003210" sldId="280"/>
            <ac:spMk id="2" creationId="{76E7D368-6E76-47EC-A929-0CAC53E5FCC0}"/>
          </ac:spMkLst>
        </pc:spChg>
        <pc:spChg chg="mod">
          <ac:chgData name="kalpana sanikommu" userId="2be7d086e9c56c45" providerId="LiveId" clId="{5766FACF-3EB5-44FD-8448-9DF72C2FEBB2}" dt="2024-12-01T06:43:09.948" v="124" actId="2710"/>
          <ac:spMkLst>
            <pc:docMk/>
            <pc:sldMk cId="784003210" sldId="280"/>
            <ac:spMk id="4" creationId="{4A49BB91-CE92-48C1-8DB6-E7B3E961F25F}"/>
          </ac:spMkLst>
        </pc:spChg>
      </pc:sldChg>
      <pc:sldChg chg="modAnim">
        <pc:chgData name="kalpana sanikommu" userId="2be7d086e9c56c45" providerId="LiveId" clId="{5766FACF-3EB5-44FD-8448-9DF72C2FEBB2}" dt="2024-12-06T04:05:21.996" v="484"/>
        <pc:sldMkLst>
          <pc:docMk/>
          <pc:sldMk cId="2073947169" sldId="288"/>
        </pc:sldMkLst>
      </pc:sldChg>
      <pc:sldChg chg="addSp delSp modSp modAnim">
        <pc:chgData name="kalpana sanikommu" userId="2be7d086e9c56c45" providerId="LiveId" clId="{5766FACF-3EB5-44FD-8448-9DF72C2FEBB2}" dt="2024-12-06T03:49:48.174" v="414"/>
        <pc:sldMkLst>
          <pc:docMk/>
          <pc:sldMk cId="1490140066" sldId="291"/>
        </pc:sldMkLst>
        <pc:spChg chg="add">
          <ac:chgData name="kalpana sanikommu" userId="2be7d086e9c56c45" providerId="LiveId" clId="{5766FACF-3EB5-44FD-8448-9DF72C2FEBB2}" dt="2024-12-01T06:26:10.631" v="43"/>
          <ac:spMkLst>
            <pc:docMk/>
            <pc:sldMk cId="1490140066" sldId="291"/>
            <ac:spMk id="7" creationId="{98244BB1-7E12-4A35-B5B4-491A15720393}"/>
          </ac:spMkLst>
        </pc:spChg>
        <pc:graphicFrameChg chg="mod">
          <ac:chgData name="kalpana sanikommu" userId="2be7d086e9c56c45" providerId="LiveId" clId="{5766FACF-3EB5-44FD-8448-9DF72C2FEBB2}" dt="2024-12-01T06:26:04.513" v="41" actId="1076"/>
          <ac:graphicFrameMkLst>
            <pc:docMk/>
            <pc:sldMk cId="1490140066" sldId="291"/>
            <ac:graphicFrameMk id="3" creationId="{0CCB0687-8237-4C92-B8A9-E4652AFACC64}"/>
          </ac:graphicFrameMkLst>
        </pc:graphicFrameChg>
        <pc:graphicFrameChg chg="del mod modGraphic">
          <ac:chgData name="kalpana sanikommu" userId="2be7d086e9c56c45" providerId="LiveId" clId="{5766FACF-3EB5-44FD-8448-9DF72C2FEBB2}" dt="2024-12-01T06:20:42.181" v="2" actId="478"/>
          <ac:graphicFrameMkLst>
            <pc:docMk/>
            <pc:sldMk cId="1490140066" sldId="291"/>
            <ac:graphicFrameMk id="5" creationId="{9C4214FA-1BB6-4CB8-B0C2-F865CD1851DE}"/>
          </ac:graphicFrameMkLst>
        </pc:graphicFrameChg>
        <pc:graphicFrameChg chg="mod modGraphic">
          <ac:chgData name="kalpana sanikommu" userId="2be7d086e9c56c45" providerId="LiveId" clId="{5766FACF-3EB5-44FD-8448-9DF72C2FEBB2}" dt="2024-12-01T06:26:07.936" v="42" actId="1076"/>
          <ac:graphicFrameMkLst>
            <pc:docMk/>
            <pc:sldMk cId="1490140066" sldId="291"/>
            <ac:graphicFrameMk id="6" creationId="{46AD7FBC-0B0E-449F-ABAC-9BFD3F8D5496}"/>
          </ac:graphicFrameMkLst>
        </pc:graphicFrameChg>
      </pc:sldChg>
      <pc:sldChg chg="modAnim">
        <pc:chgData name="kalpana sanikommu" userId="2be7d086e9c56c45" providerId="LiveId" clId="{5766FACF-3EB5-44FD-8448-9DF72C2FEBB2}" dt="2024-12-06T03:56:24.686" v="458"/>
        <pc:sldMkLst>
          <pc:docMk/>
          <pc:sldMk cId="0" sldId="298"/>
        </pc:sldMkLst>
      </pc:sldChg>
      <pc:sldChg chg="modAnim">
        <pc:chgData name="kalpana sanikommu" userId="2be7d086e9c56c45" providerId="LiveId" clId="{5766FACF-3EB5-44FD-8448-9DF72C2FEBB2}" dt="2024-12-06T03:55:27.948" v="453"/>
        <pc:sldMkLst>
          <pc:docMk/>
          <pc:sldMk cId="0" sldId="299"/>
        </pc:sldMkLst>
      </pc:sldChg>
      <pc:sldChg chg="addSp modSp new modAnim">
        <pc:chgData name="kalpana sanikommu" userId="2be7d086e9c56c45" providerId="LiveId" clId="{5766FACF-3EB5-44FD-8448-9DF72C2FEBB2}" dt="2024-12-06T03:52:57.219" v="435"/>
        <pc:sldMkLst>
          <pc:docMk/>
          <pc:sldMk cId="1510335997" sldId="300"/>
        </pc:sldMkLst>
        <pc:spChg chg="add mod">
          <ac:chgData name="kalpana sanikommu" userId="2be7d086e9c56c45" providerId="LiveId" clId="{5766FACF-3EB5-44FD-8448-9DF72C2FEBB2}" dt="2024-12-03T11:37:56.002" v="272" actId="207"/>
          <ac:spMkLst>
            <pc:docMk/>
            <pc:sldMk cId="1510335997" sldId="300"/>
            <ac:spMk id="3" creationId="{633C786A-92CF-42DF-8098-9F415BB85A2B}"/>
          </ac:spMkLst>
        </pc:spChg>
        <pc:picChg chg="add">
          <ac:chgData name="kalpana sanikommu" userId="2be7d086e9c56c45" providerId="LiveId" clId="{5766FACF-3EB5-44FD-8448-9DF72C2FEBB2}" dt="2024-12-03T11:19:11.932" v="134"/>
          <ac:picMkLst>
            <pc:docMk/>
            <pc:sldMk cId="1510335997" sldId="300"/>
            <ac:picMk id="2" creationId="{07B65BA7-F534-4300-8309-E9AC8A14A42E}"/>
          </ac:picMkLst>
        </pc:picChg>
        <pc:picChg chg="add mod">
          <ac:chgData name="kalpana sanikommu" userId="2be7d086e9c56c45" providerId="LiveId" clId="{5766FACF-3EB5-44FD-8448-9DF72C2FEBB2}" dt="2024-12-03T11:51:23.208" v="308" actId="14100"/>
          <ac:picMkLst>
            <pc:docMk/>
            <pc:sldMk cId="1510335997" sldId="300"/>
            <ac:picMk id="4" creationId="{DC2EA828-E69A-4ACE-87D8-D9E9B760B02A}"/>
          </ac:picMkLst>
        </pc:picChg>
      </pc:sldChg>
      <pc:sldChg chg="addSp modSp add modAnim">
        <pc:chgData name="kalpana sanikommu" userId="2be7d086e9c56c45" providerId="LiveId" clId="{5766FACF-3EB5-44FD-8448-9DF72C2FEBB2}" dt="2024-12-06T03:53:26.290" v="439"/>
        <pc:sldMkLst>
          <pc:docMk/>
          <pc:sldMk cId="3766216723" sldId="301"/>
        </pc:sldMkLst>
        <pc:spChg chg="mod">
          <ac:chgData name="kalpana sanikommu" userId="2be7d086e9c56c45" providerId="LiveId" clId="{5766FACF-3EB5-44FD-8448-9DF72C2FEBB2}" dt="2024-12-03T11:38:28.608" v="276" actId="207"/>
          <ac:spMkLst>
            <pc:docMk/>
            <pc:sldMk cId="3766216723" sldId="301"/>
            <ac:spMk id="3" creationId="{633C786A-92CF-42DF-8098-9F415BB85A2B}"/>
          </ac:spMkLst>
        </pc:spChg>
        <pc:picChg chg="add mod">
          <ac:chgData name="kalpana sanikommu" userId="2be7d086e9c56c45" providerId="LiveId" clId="{5766FACF-3EB5-44FD-8448-9DF72C2FEBB2}" dt="2024-12-03T11:26:51.827" v="227" actId="14100"/>
          <ac:picMkLst>
            <pc:docMk/>
            <pc:sldMk cId="3766216723" sldId="301"/>
            <ac:picMk id="4" creationId="{7515D92A-EE80-41A7-9A9B-EACE29D3EBE8}"/>
          </ac:picMkLst>
        </pc:picChg>
        <pc:picChg chg="add mod">
          <ac:chgData name="kalpana sanikommu" userId="2be7d086e9c56c45" providerId="LiveId" clId="{5766FACF-3EB5-44FD-8448-9DF72C2FEBB2}" dt="2024-12-03T11:26:56.592" v="228" actId="14100"/>
          <ac:picMkLst>
            <pc:docMk/>
            <pc:sldMk cId="3766216723" sldId="301"/>
            <ac:picMk id="5" creationId="{AC01ECBC-4F97-414D-9F78-43FE572B2C17}"/>
          </ac:picMkLst>
        </pc:picChg>
        <pc:picChg chg="add mod">
          <ac:chgData name="kalpana sanikommu" userId="2be7d086e9c56c45" providerId="LiveId" clId="{5766FACF-3EB5-44FD-8448-9DF72C2FEBB2}" dt="2024-12-03T11:27:00.791" v="229" actId="14100"/>
          <ac:picMkLst>
            <pc:docMk/>
            <pc:sldMk cId="3766216723" sldId="301"/>
            <ac:picMk id="6" creationId="{19C42646-4802-4120-BDB4-3020827A832B}"/>
          </ac:picMkLst>
        </pc:picChg>
      </pc:sldChg>
      <pc:sldChg chg="addSp modSp add modAnim">
        <pc:chgData name="kalpana sanikommu" userId="2be7d086e9c56c45" providerId="LiveId" clId="{5766FACF-3EB5-44FD-8448-9DF72C2FEBB2}" dt="2024-12-06T03:53:53.774" v="443"/>
        <pc:sldMkLst>
          <pc:docMk/>
          <pc:sldMk cId="2598902930" sldId="302"/>
        </pc:sldMkLst>
        <pc:spChg chg="mod">
          <ac:chgData name="kalpana sanikommu" userId="2be7d086e9c56c45" providerId="LiveId" clId="{5766FACF-3EB5-44FD-8448-9DF72C2FEBB2}" dt="2024-12-03T11:38:40.075" v="277" actId="207"/>
          <ac:spMkLst>
            <pc:docMk/>
            <pc:sldMk cId="2598902930" sldId="302"/>
            <ac:spMk id="3" creationId="{633C786A-92CF-42DF-8098-9F415BB85A2B}"/>
          </ac:spMkLst>
        </pc:spChg>
        <pc:picChg chg="add mod">
          <ac:chgData name="kalpana sanikommu" userId="2be7d086e9c56c45" providerId="LiveId" clId="{5766FACF-3EB5-44FD-8448-9DF72C2FEBB2}" dt="2024-12-03T11:37:02.325" v="265" actId="1076"/>
          <ac:picMkLst>
            <pc:docMk/>
            <pc:sldMk cId="2598902930" sldId="302"/>
            <ac:picMk id="4" creationId="{70BDA2EA-3FB1-4EC9-BE68-5B6E1FE72F54}"/>
          </ac:picMkLst>
        </pc:picChg>
        <pc:picChg chg="add mod">
          <ac:chgData name="kalpana sanikommu" userId="2be7d086e9c56c45" providerId="LiveId" clId="{5766FACF-3EB5-44FD-8448-9DF72C2FEBB2}" dt="2024-12-03T11:37:04.525" v="266" actId="1076"/>
          <ac:picMkLst>
            <pc:docMk/>
            <pc:sldMk cId="2598902930" sldId="302"/>
            <ac:picMk id="5" creationId="{39A5E61D-031A-4E3D-A60F-5BF52FE97FD9}"/>
          </ac:picMkLst>
        </pc:picChg>
      </pc:sldChg>
      <pc:sldChg chg="addSp modSp add modAnim">
        <pc:chgData name="kalpana sanikommu" userId="2be7d086e9c56c45" providerId="LiveId" clId="{5766FACF-3EB5-44FD-8448-9DF72C2FEBB2}" dt="2024-12-06T03:54:20.471" v="447"/>
        <pc:sldMkLst>
          <pc:docMk/>
          <pc:sldMk cId="2462436230" sldId="303"/>
        </pc:sldMkLst>
        <pc:spChg chg="mod">
          <ac:chgData name="kalpana sanikommu" userId="2be7d086e9c56c45" providerId="LiveId" clId="{5766FACF-3EB5-44FD-8448-9DF72C2FEBB2}" dt="2024-12-03T11:39:13.803" v="299" actId="207"/>
          <ac:spMkLst>
            <pc:docMk/>
            <pc:sldMk cId="2462436230" sldId="303"/>
            <ac:spMk id="3" creationId="{633C786A-92CF-42DF-8098-9F415BB85A2B}"/>
          </ac:spMkLst>
        </pc:spChg>
        <pc:picChg chg="add mod">
          <ac:chgData name="kalpana sanikommu" userId="2be7d086e9c56c45" providerId="LiveId" clId="{5766FACF-3EB5-44FD-8448-9DF72C2FEBB2}" dt="2024-12-03T11:36:39.382" v="260" actId="1076"/>
          <ac:picMkLst>
            <pc:docMk/>
            <pc:sldMk cId="2462436230" sldId="303"/>
            <ac:picMk id="4" creationId="{084E8BBD-16D0-4183-AC95-FB98E9B9A06C}"/>
          </ac:picMkLst>
        </pc:picChg>
      </pc:sldChg>
      <pc:sldChg chg="addSp modSp add modAnim">
        <pc:chgData name="kalpana sanikommu" userId="2be7d086e9c56c45" providerId="LiveId" clId="{5766FACF-3EB5-44FD-8448-9DF72C2FEBB2}" dt="2024-12-06T03:54:36.775" v="449"/>
        <pc:sldMkLst>
          <pc:docMk/>
          <pc:sldMk cId="1058401948" sldId="304"/>
        </pc:sldMkLst>
        <pc:spChg chg="mod">
          <ac:chgData name="kalpana sanikommu" userId="2be7d086e9c56c45" providerId="LiveId" clId="{5766FACF-3EB5-44FD-8448-9DF72C2FEBB2}" dt="2024-12-03T11:39:18.921" v="300" actId="207"/>
          <ac:spMkLst>
            <pc:docMk/>
            <pc:sldMk cId="1058401948" sldId="304"/>
            <ac:spMk id="3" creationId="{633C786A-92CF-42DF-8098-9F415BB85A2B}"/>
          </ac:spMkLst>
        </pc:spChg>
        <pc:picChg chg="add mod">
          <ac:chgData name="kalpana sanikommu" userId="2be7d086e9c56c45" providerId="LiveId" clId="{5766FACF-3EB5-44FD-8448-9DF72C2FEBB2}" dt="2024-12-03T11:34:23.942" v="244" actId="14100"/>
          <ac:picMkLst>
            <pc:docMk/>
            <pc:sldMk cId="1058401948" sldId="304"/>
            <ac:picMk id="4" creationId="{74045957-A5B8-4631-BC30-C11E04ED681D}"/>
          </ac:picMkLst>
        </pc:picChg>
        <pc:picChg chg="add mod">
          <ac:chgData name="kalpana sanikommu" userId="2be7d086e9c56c45" providerId="LiveId" clId="{5766FACF-3EB5-44FD-8448-9DF72C2FEBB2}" dt="2024-12-03T11:35:00.042" v="248" actId="1076"/>
          <ac:picMkLst>
            <pc:docMk/>
            <pc:sldMk cId="1058401948" sldId="304"/>
            <ac:picMk id="5" creationId="{355E40F5-F811-4D3A-9D5C-46DAE6A45861}"/>
          </ac:picMkLst>
        </pc:picChg>
        <pc:picChg chg="add mod">
          <ac:chgData name="kalpana sanikommu" userId="2be7d086e9c56c45" providerId="LiveId" clId="{5766FACF-3EB5-44FD-8448-9DF72C2FEBB2}" dt="2024-12-03T11:36:26.607" v="257" actId="14100"/>
          <ac:picMkLst>
            <pc:docMk/>
            <pc:sldMk cId="1058401948" sldId="304"/>
            <ac:picMk id="6" creationId="{16E25B3C-21EE-4635-82F2-0C9C5A03A034}"/>
          </ac:picMkLst>
        </pc:picChg>
      </pc:sldChg>
      <pc:sldChg chg="addSp modSp add modAnim">
        <pc:chgData name="kalpana sanikommu" userId="2be7d086e9c56c45" providerId="LiveId" clId="{5766FACF-3EB5-44FD-8448-9DF72C2FEBB2}" dt="2024-12-06T03:54:07.609" v="445"/>
        <pc:sldMkLst>
          <pc:docMk/>
          <pc:sldMk cId="945554922" sldId="307"/>
        </pc:sldMkLst>
        <pc:spChg chg="mod">
          <ac:chgData name="kalpana sanikommu" userId="2be7d086e9c56c45" providerId="LiveId" clId="{5766FACF-3EB5-44FD-8448-9DF72C2FEBB2}" dt="2024-12-03T11:39:07.655" v="298" actId="207"/>
          <ac:spMkLst>
            <pc:docMk/>
            <pc:sldMk cId="945554922" sldId="307"/>
            <ac:spMk id="3" creationId="{633C786A-92CF-42DF-8098-9F415BB85A2B}"/>
          </ac:spMkLst>
        </pc:spChg>
        <pc:picChg chg="add mod">
          <ac:chgData name="kalpana sanikommu" userId="2be7d086e9c56c45" providerId="LiveId" clId="{5766FACF-3EB5-44FD-8448-9DF72C2FEBB2}" dt="2024-12-03T11:36:48.815" v="262" actId="14100"/>
          <ac:picMkLst>
            <pc:docMk/>
            <pc:sldMk cId="945554922" sldId="307"/>
            <ac:picMk id="4" creationId="{BB76B738-FC3E-48E8-90AF-1CDDED78BAB8}"/>
          </ac:picMkLst>
        </pc:picChg>
        <pc:picChg chg="add mod">
          <ac:chgData name="kalpana sanikommu" userId="2be7d086e9c56c45" providerId="LiveId" clId="{5766FACF-3EB5-44FD-8448-9DF72C2FEBB2}" dt="2024-12-03T11:36:53.930" v="263" actId="1076"/>
          <ac:picMkLst>
            <pc:docMk/>
            <pc:sldMk cId="945554922" sldId="307"/>
            <ac:picMk id="5" creationId="{0EF8D154-2AF8-497A-A382-504C04417EEB}"/>
          </ac:picMkLst>
        </pc:picChg>
      </pc:sldChg>
      <pc:sldChg chg="addSp modSp new">
        <pc:chgData name="kalpana sanikommu" userId="2be7d086e9c56c45" providerId="LiveId" clId="{5766FACF-3EB5-44FD-8448-9DF72C2FEBB2}" dt="2024-12-03T11:59:03.045" v="333" actId="1076"/>
        <pc:sldMkLst>
          <pc:docMk/>
          <pc:sldMk cId="869136363" sldId="308"/>
        </pc:sldMkLst>
        <pc:spChg chg="add mod">
          <ac:chgData name="kalpana sanikommu" userId="2be7d086e9c56c45" providerId="LiveId" clId="{5766FACF-3EB5-44FD-8448-9DF72C2FEBB2}" dt="2024-12-03T11:59:03.045" v="333" actId="1076"/>
          <ac:spMkLst>
            <pc:docMk/>
            <pc:sldMk cId="869136363" sldId="308"/>
            <ac:spMk id="3" creationId="{330692B9-1303-4A5F-B732-00BC37DFEC91}"/>
          </ac:spMkLst>
        </pc:spChg>
        <pc:picChg chg="add">
          <ac:chgData name="kalpana sanikommu" userId="2be7d086e9c56c45" providerId="LiveId" clId="{5766FACF-3EB5-44FD-8448-9DF72C2FEBB2}" dt="2024-12-03T11:58:23.924" v="310"/>
          <ac:picMkLst>
            <pc:docMk/>
            <pc:sldMk cId="869136363" sldId="308"/>
            <ac:picMk id="2" creationId="{A6E06B37-2148-4163-B7A9-0844AEB6998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72919-3B31-4D37-A000-257252B45CF1}" type="datetimeFigureOut">
              <a:rPr lang="en-US" smtClean="0"/>
              <a:t>12/6/2024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C163E-BE31-4868-87DB-CE4A2B1D6362}" type="slidenum">
              <a:rPr lang="en-US" smtClean="0"/>
              <a:t>‹#›</a:t>
            </a:fld>
            <a:endParaRPr lang="en-US" dirty="0"/>
          </a:p>
        </p:txBody>
      </p:sp>
    </p:spTree>
    <p:extLst>
      <p:ext uri="{BB962C8B-B14F-4D97-AF65-F5344CB8AC3E}">
        <p14:creationId xmlns:p14="http://schemas.microsoft.com/office/powerpoint/2010/main" val="70612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 over 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 Geo 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 Perf 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A333-6530-4950-98FA-BB233C1DF4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AF5FA0-2060-4997-8DE6-3B4CAC2882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9744C-937F-419B-B300-0CE67291D7F9}"/>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5" name="Footer Placeholder 4">
            <a:extLst>
              <a:ext uri="{FF2B5EF4-FFF2-40B4-BE49-F238E27FC236}">
                <a16:creationId xmlns:a16="http://schemas.microsoft.com/office/drawing/2014/main" id="{FA095662-ACAF-48A1-B403-309CBD3F88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36C701-E327-4569-B7DF-C227732441AA}"/>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129066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C86F-5FC4-4F44-B0B3-3AB44FC602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F3F638-5146-4FF1-A83B-F98BB019BF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A6BF8-DF33-4EEB-BE48-CCD0D711353D}"/>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5" name="Footer Placeholder 4">
            <a:extLst>
              <a:ext uri="{FF2B5EF4-FFF2-40B4-BE49-F238E27FC236}">
                <a16:creationId xmlns:a16="http://schemas.microsoft.com/office/drawing/2014/main" id="{5735C733-30BD-40A7-89D7-65B6E63CD9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6B03D1-6909-458E-A4AF-0FFB644B3FC2}"/>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938324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48EC95-1D4B-40FD-ADA6-A30CDE592B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34158-D162-4049-8B4C-718EDA682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A00B7B-D240-418C-8DC0-47632D149352}"/>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5" name="Footer Placeholder 4">
            <a:extLst>
              <a:ext uri="{FF2B5EF4-FFF2-40B4-BE49-F238E27FC236}">
                <a16:creationId xmlns:a16="http://schemas.microsoft.com/office/drawing/2014/main" id="{7E48E74A-6ED4-4FEE-A1DF-E7C0EBA462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3B4691-1683-4768-B397-2A57D326B8DD}"/>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3468038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88408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3682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34814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431259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8966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64336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04DF-0CE8-4E39-9D9C-3EA55311DC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4E43A-F47A-4F1C-91DA-518201DDCF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737DE-B224-4F86-A041-C4386FD94817}"/>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5" name="Footer Placeholder 4">
            <a:extLst>
              <a:ext uri="{FF2B5EF4-FFF2-40B4-BE49-F238E27FC236}">
                <a16:creationId xmlns:a16="http://schemas.microsoft.com/office/drawing/2014/main" id="{216755A2-2C4E-4B48-909A-9BB3290669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C0EE93-832F-4425-B95F-D0F46F2B1A45}"/>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1317992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31C7-E2B3-4367-91B6-51901615D7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36AEA5-F403-42E5-A286-B4E4A16723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8476CB-9503-4AF2-9424-1BDB0E965E55}"/>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5" name="Footer Placeholder 4">
            <a:extLst>
              <a:ext uri="{FF2B5EF4-FFF2-40B4-BE49-F238E27FC236}">
                <a16:creationId xmlns:a16="http://schemas.microsoft.com/office/drawing/2014/main" id="{EE7933FD-6AA2-4920-8A17-B0CA503FE1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60F0A7-B90D-44A6-A39D-AA5ACE895FDE}"/>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97627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0149-2D3F-49F0-A6DE-41DF257E4F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C9893B-E31A-4AE7-A63F-C4076C847C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91BDBC-2EF4-4584-8A38-512EF95A44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D2AAD1-A0D2-46BD-BE2E-FC9E7F905CA9}"/>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6" name="Footer Placeholder 5">
            <a:extLst>
              <a:ext uri="{FF2B5EF4-FFF2-40B4-BE49-F238E27FC236}">
                <a16:creationId xmlns:a16="http://schemas.microsoft.com/office/drawing/2014/main" id="{CDF05447-FBBE-456B-96FB-7EBEEB18F70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BA5C48-1F77-4293-984C-91A4640B4360}"/>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355151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01A7-EBCC-4F5E-A13F-C3BD18191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B1A26-EF6A-4946-AB6D-ADBEE433E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E5EE61-1D7F-4C6A-B343-DF3FA2222D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126504-09EE-49E4-95E2-B29CD630B8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280EF7-8C51-445B-A7B4-9ED0050DA5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9934ED-2AAD-4ECC-A58E-9E5E7F2AB75F}"/>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8" name="Footer Placeholder 7">
            <a:extLst>
              <a:ext uri="{FF2B5EF4-FFF2-40B4-BE49-F238E27FC236}">
                <a16:creationId xmlns:a16="http://schemas.microsoft.com/office/drawing/2014/main" id="{2B62B3A2-38D0-467D-ACAC-4E121EFE802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4DA8052-466E-4129-B95B-E3076C429E37}"/>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314251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3C2-B38D-4A77-8254-757CB1C6B4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52DC00-6018-4A76-892C-C053AC83A19C}"/>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4" name="Footer Placeholder 3">
            <a:extLst>
              <a:ext uri="{FF2B5EF4-FFF2-40B4-BE49-F238E27FC236}">
                <a16:creationId xmlns:a16="http://schemas.microsoft.com/office/drawing/2014/main" id="{BB4E6675-FEFE-4DB9-9E38-630A3AB489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9DA9554-8E7E-46C2-84F4-AACA8FBBCF19}"/>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979500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D7A6AB-9BF5-4A1D-8952-1EE9970BF5AF}"/>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3" name="Footer Placeholder 2">
            <a:extLst>
              <a:ext uri="{FF2B5EF4-FFF2-40B4-BE49-F238E27FC236}">
                <a16:creationId xmlns:a16="http://schemas.microsoft.com/office/drawing/2014/main" id="{803EE9A2-B1B4-4807-A8CF-78987739C10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CD7D2C-201A-45DA-8748-06F105C21B15}"/>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64709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C7536-EEF6-4578-8B9A-6CBA014339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C9E32-4558-4FBB-B02C-9D4608FA4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0E5033-1A0D-40E7-9446-CB33E76B2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BAB1F-9581-4092-BF21-F09B43675F97}"/>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6" name="Footer Placeholder 5">
            <a:extLst>
              <a:ext uri="{FF2B5EF4-FFF2-40B4-BE49-F238E27FC236}">
                <a16:creationId xmlns:a16="http://schemas.microsoft.com/office/drawing/2014/main" id="{490E0B54-DEF0-4A5D-A224-D3F7176169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A8D8A50-76B3-4577-B780-A9CA347EACA4}"/>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4153863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A4278-D0D0-4254-B98E-44D1DB09B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54EC10-C10B-4582-9EED-4CF12D1E3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316164D-3F2E-45BD-96F5-3B510E91E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7119B0-FCFA-4C03-8749-8F195E414E72}"/>
              </a:ext>
            </a:extLst>
          </p:cNvPr>
          <p:cNvSpPr>
            <a:spLocks noGrp="1"/>
          </p:cNvSpPr>
          <p:nvPr>
            <p:ph type="dt" sz="half" idx="10"/>
          </p:nvPr>
        </p:nvSpPr>
        <p:spPr/>
        <p:txBody>
          <a:bodyPr/>
          <a:lstStyle/>
          <a:p>
            <a:fld id="{35623468-A2B7-4154-ABA8-F454CBF72C67}" type="datetimeFigureOut">
              <a:rPr lang="en-US" smtClean="0"/>
              <a:t>12/6/2024</a:t>
            </a:fld>
            <a:endParaRPr lang="en-US" dirty="0"/>
          </a:p>
        </p:txBody>
      </p:sp>
      <p:sp>
        <p:nvSpPr>
          <p:cNvPr id="6" name="Footer Placeholder 5">
            <a:extLst>
              <a:ext uri="{FF2B5EF4-FFF2-40B4-BE49-F238E27FC236}">
                <a16:creationId xmlns:a16="http://schemas.microsoft.com/office/drawing/2014/main" id="{E67D7CB7-14E1-4819-B21F-1CF2009627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2F990F6-4AD9-4BAD-8A87-CDC265AB7C24}"/>
              </a:ext>
            </a:extLst>
          </p:cNvPr>
          <p:cNvSpPr>
            <a:spLocks noGrp="1"/>
          </p:cNvSpPr>
          <p:nvPr>
            <p:ph type="sldNum" sz="quarter" idx="12"/>
          </p:nvPr>
        </p:nvSpPr>
        <p:spPr/>
        <p:txBody>
          <a:bodyPr/>
          <a:lstStyle/>
          <a:p>
            <a:fld id="{85BB3866-E67E-43F4-906C-9051834A11BD}" type="slidenum">
              <a:rPr lang="en-US" smtClean="0"/>
              <a:t>‹#›</a:t>
            </a:fld>
            <a:endParaRPr lang="en-US" dirty="0"/>
          </a:p>
        </p:txBody>
      </p:sp>
    </p:spTree>
    <p:extLst>
      <p:ext uri="{BB962C8B-B14F-4D97-AF65-F5344CB8AC3E}">
        <p14:creationId xmlns:p14="http://schemas.microsoft.com/office/powerpoint/2010/main" val="46449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7A425-D72E-44EE-BF3F-20868638B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6168FF-8893-4DB6-B21B-4472E0B04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91B34-5A22-44AB-9726-243F05C36C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23468-A2B7-4154-ABA8-F454CBF72C67}" type="datetimeFigureOut">
              <a:rPr lang="en-US" smtClean="0"/>
              <a:t>12/6/2024</a:t>
            </a:fld>
            <a:endParaRPr lang="en-US" dirty="0"/>
          </a:p>
        </p:txBody>
      </p:sp>
      <p:sp>
        <p:nvSpPr>
          <p:cNvPr id="5" name="Footer Placeholder 4">
            <a:extLst>
              <a:ext uri="{FF2B5EF4-FFF2-40B4-BE49-F238E27FC236}">
                <a16:creationId xmlns:a16="http://schemas.microsoft.com/office/drawing/2014/main" id="{2EF8CE5C-6F98-4F9D-B182-DC898225C9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6CF5820-9D06-4DCE-95DD-B1DF3FF41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B3866-E67E-43F4-906C-9051834A11BD}" type="slidenum">
              <a:rPr lang="en-US" smtClean="0"/>
              <a:t>‹#›</a:t>
            </a:fld>
            <a:endParaRPr lang="en-US" dirty="0"/>
          </a:p>
        </p:txBody>
      </p:sp>
    </p:spTree>
    <p:extLst>
      <p:ext uri="{BB962C8B-B14F-4D97-AF65-F5344CB8AC3E}">
        <p14:creationId xmlns:p14="http://schemas.microsoft.com/office/powerpoint/2010/main" val="311430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app.powerbi.com/groups/me/reports/dd9b3a0c-12c3-4a46-af37-1e151760218e/?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jp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133B1F-AB9D-4B4C-B12B-450CBF8AE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8" y="28655"/>
            <a:ext cx="12416118" cy="6858000"/>
          </a:xfrm>
          <a:prstGeom prst="rect">
            <a:avLst/>
          </a:prstGeom>
        </p:spPr>
      </p:pic>
      <p:sp>
        <p:nvSpPr>
          <p:cNvPr id="8" name="Rectangle 7">
            <a:extLst>
              <a:ext uri="{FF2B5EF4-FFF2-40B4-BE49-F238E27FC236}">
                <a16:creationId xmlns:a16="http://schemas.microsoft.com/office/drawing/2014/main" id="{EC39811D-E1AA-4287-9B6E-7D51DA8C6966}"/>
              </a:ext>
            </a:extLst>
          </p:cNvPr>
          <p:cNvSpPr/>
          <p:nvPr/>
        </p:nvSpPr>
        <p:spPr>
          <a:xfrm>
            <a:off x="1017494" y="560346"/>
            <a:ext cx="10605248" cy="2000548"/>
          </a:xfrm>
          <a:prstGeom prst="rect">
            <a:avLst/>
          </a:prstGeom>
        </p:spPr>
        <p:txBody>
          <a:bodyPr wrap="square">
            <a:spAutoFit/>
          </a:bodyPr>
          <a:lstStyle/>
          <a:p>
            <a:pPr algn="ctr"/>
            <a:r>
              <a:rPr lang="en-US" sz="4000" b="1" dirty="0">
                <a:solidFill>
                  <a:schemeClr val="bg1"/>
                </a:solidFill>
              </a:rPr>
              <a:t>Codebasics </a:t>
            </a:r>
          </a:p>
          <a:p>
            <a:pPr algn="ctr"/>
            <a:r>
              <a:rPr lang="en-US" sz="2800" b="1" dirty="0">
                <a:solidFill>
                  <a:schemeClr val="accent4">
                    <a:lumMod val="60000"/>
                    <a:lumOff val="40000"/>
                  </a:schemeClr>
                </a:solidFill>
              </a:rPr>
              <a:t>Resume Project </a:t>
            </a:r>
            <a:r>
              <a:rPr lang="en-US" sz="2800" b="1" i="0" dirty="0">
                <a:solidFill>
                  <a:schemeClr val="accent4">
                    <a:lumMod val="60000"/>
                    <a:lumOff val="40000"/>
                  </a:schemeClr>
                </a:solidFill>
                <a:effectLst/>
              </a:rPr>
              <a:t>Challenge #13</a:t>
            </a:r>
          </a:p>
          <a:p>
            <a:pPr algn="ctr"/>
            <a:endParaRPr lang="en-US" sz="2800" b="1" i="0" dirty="0">
              <a:solidFill>
                <a:schemeClr val="accent5">
                  <a:lumMod val="75000"/>
                </a:schemeClr>
              </a:solidFill>
              <a:effectLst/>
            </a:endParaRPr>
          </a:p>
          <a:p>
            <a:pPr algn="ctr"/>
            <a:r>
              <a:rPr lang="en-US" sz="2800" b="1" i="0" dirty="0">
                <a:solidFill>
                  <a:srgbClr val="00B0F0"/>
                </a:solidFill>
                <a:effectLst/>
              </a:rPr>
              <a:t>Provide Insights to Chief of Operations in Transportation Domain</a:t>
            </a:r>
            <a:endParaRPr lang="en-US" sz="2800" b="1" dirty="0">
              <a:solidFill>
                <a:srgbClr val="00B0F0"/>
              </a:solidFill>
            </a:endParaRPr>
          </a:p>
        </p:txBody>
      </p:sp>
      <p:sp>
        <p:nvSpPr>
          <p:cNvPr id="9" name="TextBox 8">
            <a:extLst>
              <a:ext uri="{FF2B5EF4-FFF2-40B4-BE49-F238E27FC236}">
                <a16:creationId xmlns:a16="http://schemas.microsoft.com/office/drawing/2014/main" id="{E4DC1F82-B2E8-4281-9A19-EB82E402D812}"/>
              </a:ext>
            </a:extLst>
          </p:cNvPr>
          <p:cNvSpPr txBox="1"/>
          <p:nvPr/>
        </p:nvSpPr>
        <p:spPr>
          <a:xfrm>
            <a:off x="1017494" y="3134490"/>
            <a:ext cx="11403107" cy="646331"/>
          </a:xfrm>
          <a:prstGeom prst="rect">
            <a:avLst/>
          </a:prstGeom>
          <a:noFill/>
        </p:spPr>
        <p:txBody>
          <a:bodyPr wrap="square" rtlCol="0">
            <a:spAutoFit/>
          </a:bodyPr>
          <a:lstStyle/>
          <a:p>
            <a:r>
              <a:rPr lang="en-US" sz="3600" b="1" dirty="0">
                <a:solidFill>
                  <a:schemeClr val="bg1"/>
                </a:solidFill>
                <a:latin typeface="Bookman Old Style" panose="02050604050505020204" pitchFamily="18" charset="0"/>
              </a:rPr>
              <a:t>Goodcabs Transportation Trends &amp; Insights</a:t>
            </a:r>
          </a:p>
        </p:txBody>
      </p:sp>
      <p:sp>
        <p:nvSpPr>
          <p:cNvPr id="3" name="TextBox 2">
            <a:extLst>
              <a:ext uri="{FF2B5EF4-FFF2-40B4-BE49-F238E27FC236}">
                <a16:creationId xmlns:a16="http://schemas.microsoft.com/office/drawing/2014/main" id="{EF1AF0E9-D831-42D6-9DB3-0127ADD83F09}"/>
              </a:ext>
            </a:extLst>
          </p:cNvPr>
          <p:cNvSpPr txBox="1"/>
          <p:nvPr/>
        </p:nvSpPr>
        <p:spPr>
          <a:xfrm>
            <a:off x="1736794" y="5279667"/>
            <a:ext cx="1577788" cy="646331"/>
          </a:xfrm>
          <a:prstGeom prst="rect">
            <a:avLst/>
          </a:prstGeom>
          <a:noFill/>
        </p:spPr>
        <p:txBody>
          <a:bodyPr wrap="square" rtlCol="0">
            <a:spAutoFit/>
          </a:bodyPr>
          <a:lstStyle/>
          <a:p>
            <a:r>
              <a:rPr lang="en-US" dirty="0">
                <a:solidFill>
                  <a:srgbClr val="FFC000"/>
                </a:solidFill>
              </a:rPr>
              <a:t>Presented by</a:t>
            </a:r>
          </a:p>
          <a:p>
            <a:r>
              <a:rPr lang="en-US" dirty="0">
                <a:solidFill>
                  <a:schemeClr val="bg1"/>
                </a:solidFill>
              </a:rPr>
              <a:t>By Kalpana S</a:t>
            </a:r>
          </a:p>
        </p:txBody>
      </p:sp>
    </p:spTree>
    <p:extLst>
      <p:ext uri="{BB962C8B-B14F-4D97-AF65-F5344CB8AC3E}">
        <p14:creationId xmlns:p14="http://schemas.microsoft.com/office/powerpoint/2010/main" val="401332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
            <a:ext cx="12192000" cy="6858000"/>
          </a:xfrm>
          <a:prstGeom prst="rect">
            <a:avLst/>
          </a:prstGeom>
        </p:spPr>
      </p:pic>
      <p:sp>
        <p:nvSpPr>
          <p:cNvPr id="2" name="TextBox 1">
            <a:extLst>
              <a:ext uri="{FF2B5EF4-FFF2-40B4-BE49-F238E27FC236}">
                <a16:creationId xmlns:a16="http://schemas.microsoft.com/office/drawing/2014/main" id="{643FBE49-4B2F-4956-8BC6-17A3D301A79F}"/>
              </a:ext>
            </a:extLst>
          </p:cNvPr>
          <p:cNvSpPr txBox="1"/>
          <p:nvPr/>
        </p:nvSpPr>
        <p:spPr>
          <a:xfrm>
            <a:off x="498357" y="457200"/>
            <a:ext cx="10953240" cy="923330"/>
          </a:xfrm>
          <a:prstGeom prst="rect">
            <a:avLst/>
          </a:prstGeom>
          <a:noFill/>
        </p:spPr>
        <p:txBody>
          <a:bodyPr wrap="square" rtlCol="0">
            <a:spAutoFit/>
          </a:bodyPr>
          <a:lstStyle/>
          <a:p>
            <a:r>
              <a:rPr lang="en-US" dirty="0">
                <a:solidFill>
                  <a:srgbClr val="FFC000"/>
                </a:solidFill>
              </a:rPr>
              <a:t>Q4. Peak and Low Demand Months by City</a:t>
            </a:r>
          </a:p>
          <a:p>
            <a:r>
              <a:rPr lang="en-US" dirty="0">
                <a:solidFill>
                  <a:schemeClr val="bg1"/>
                </a:solidFill>
              </a:rPr>
              <a:t>• For each city, identify the month with the highest total trips (peak demand) and the month with the lowest total trips (low demand). This analysis will help Goodcabs understand seasonal patterns and adjust resources accordingly.</a:t>
            </a:r>
          </a:p>
        </p:txBody>
      </p:sp>
      <p:pic>
        <p:nvPicPr>
          <p:cNvPr id="4" name="Picture 3">
            <a:extLst>
              <a:ext uri="{FF2B5EF4-FFF2-40B4-BE49-F238E27FC236}">
                <a16:creationId xmlns:a16="http://schemas.microsoft.com/office/drawing/2014/main" id="{7024852A-AF14-49F7-BB6E-0A0A59BA5C2D}"/>
              </a:ext>
            </a:extLst>
          </p:cNvPr>
          <p:cNvPicPr>
            <a:picLocks noChangeAspect="1"/>
          </p:cNvPicPr>
          <p:nvPr/>
        </p:nvPicPr>
        <p:blipFill>
          <a:blip r:embed="rId3"/>
          <a:stretch>
            <a:fillRect/>
          </a:stretch>
        </p:blipFill>
        <p:spPr>
          <a:xfrm>
            <a:off x="498357" y="2026024"/>
            <a:ext cx="6798914" cy="4204447"/>
          </a:xfrm>
          <a:prstGeom prst="rect">
            <a:avLst/>
          </a:prstGeom>
        </p:spPr>
      </p:pic>
      <p:graphicFrame>
        <p:nvGraphicFramePr>
          <p:cNvPr id="5" name="Table 5">
            <a:extLst>
              <a:ext uri="{FF2B5EF4-FFF2-40B4-BE49-F238E27FC236}">
                <a16:creationId xmlns:a16="http://schemas.microsoft.com/office/drawing/2014/main" id="{89BB73B4-FAF7-4002-937E-D18C9E55CE2A}"/>
              </a:ext>
            </a:extLst>
          </p:cNvPr>
          <p:cNvGraphicFramePr>
            <a:graphicFrameLocks noGrp="1"/>
          </p:cNvGraphicFramePr>
          <p:nvPr>
            <p:extLst>
              <p:ext uri="{D42A27DB-BD31-4B8C-83A1-F6EECF244321}">
                <p14:modId xmlns:p14="http://schemas.microsoft.com/office/powerpoint/2010/main" val="1334170447"/>
              </p:ext>
            </p:extLst>
          </p:nvPr>
        </p:nvGraphicFramePr>
        <p:xfrm>
          <a:off x="7597588" y="2026024"/>
          <a:ext cx="4294095" cy="4079240"/>
        </p:xfrm>
        <a:graphic>
          <a:graphicData uri="http://schemas.openxmlformats.org/drawingml/2006/table">
            <a:tbl>
              <a:tblPr firstRow="1" bandRow="1">
                <a:tableStyleId>{5C22544A-7EE6-4342-B048-85BDC9FD1C3A}</a:tableStyleId>
              </a:tblPr>
              <a:tblGrid>
                <a:gridCol w="1452283">
                  <a:extLst>
                    <a:ext uri="{9D8B030D-6E8A-4147-A177-3AD203B41FA5}">
                      <a16:colId xmlns:a16="http://schemas.microsoft.com/office/drawing/2014/main" val="606809122"/>
                    </a:ext>
                  </a:extLst>
                </a:gridCol>
                <a:gridCol w="1410447">
                  <a:extLst>
                    <a:ext uri="{9D8B030D-6E8A-4147-A177-3AD203B41FA5}">
                      <a16:colId xmlns:a16="http://schemas.microsoft.com/office/drawing/2014/main" val="3892601293"/>
                    </a:ext>
                  </a:extLst>
                </a:gridCol>
                <a:gridCol w="1431365">
                  <a:extLst>
                    <a:ext uri="{9D8B030D-6E8A-4147-A177-3AD203B41FA5}">
                      <a16:colId xmlns:a16="http://schemas.microsoft.com/office/drawing/2014/main" val="3224150923"/>
                    </a:ext>
                  </a:extLst>
                </a:gridCol>
              </a:tblGrid>
              <a:tr h="370840">
                <a:tc>
                  <a:txBody>
                    <a:bodyPr/>
                    <a:lstStyle/>
                    <a:p>
                      <a:r>
                        <a:rPr lang="en-US" dirty="0"/>
                        <a:t>city</a:t>
                      </a:r>
                    </a:p>
                  </a:txBody>
                  <a:tcPr/>
                </a:tc>
                <a:tc>
                  <a:txBody>
                    <a:bodyPr/>
                    <a:lstStyle/>
                    <a:p>
                      <a:r>
                        <a:rPr lang="en-US" dirty="0"/>
                        <a:t>Peak month</a:t>
                      </a:r>
                    </a:p>
                  </a:txBody>
                  <a:tcPr/>
                </a:tc>
                <a:tc>
                  <a:txBody>
                    <a:bodyPr/>
                    <a:lstStyle/>
                    <a:p>
                      <a:r>
                        <a:rPr lang="en-US" dirty="0"/>
                        <a:t>Low month</a:t>
                      </a:r>
                    </a:p>
                  </a:txBody>
                  <a:tcPr/>
                </a:tc>
                <a:extLst>
                  <a:ext uri="{0D108BD9-81ED-4DB2-BD59-A6C34878D82A}">
                    <a16:rowId xmlns:a16="http://schemas.microsoft.com/office/drawing/2014/main" val="2167680206"/>
                  </a:ext>
                </a:extLst>
              </a:tr>
              <a:tr h="370840">
                <a:tc>
                  <a:txBody>
                    <a:bodyPr/>
                    <a:lstStyle/>
                    <a:p>
                      <a:r>
                        <a:rPr lang="en-US" dirty="0"/>
                        <a:t>Chandigarh</a:t>
                      </a:r>
                    </a:p>
                  </a:txBody>
                  <a:tcPr/>
                </a:tc>
                <a:tc>
                  <a:txBody>
                    <a:bodyPr/>
                    <a:lstStyle/>
                    <a:p>
                      <a:r>
                        <a:rPr lang="en-US" dirty="0">
                          <a:solidFill>
                            <a:schemeClr val="tx1"/>
                          </a:solidFill>
                        </a:rPr>
                        <a:t>Feb,Jan</a:t>
                      </a:r>
                    </a:p>
                  </a:txBody>
                  <a:tcPr/>
                </a:tc>
                <a:tc>
                  <a:txBody>
                    <a:bodyPr/>
                    <a:lstStyle/>
                    <a:p>
                      <a:r>
                        <a:rPr lang="en-US" dirty="0"/>
                        <a:t>Apr,</a:t>
                      </a:r>
                      <a:r>
                        <a:rPr lang="en-US" dirty="0">
                          <a:solidFill>
                            <a:srgbClr val="FF0000"/>
                          </a:solidFill>
                        </a:rPr>
                        <a:t>Jun</a:t>
                      </a:r>
                    </a:p>
                  </a:txBody>
                  <a:tcPr/>
                </a:tc>
                <a:extLst>
                  <a:ext uri="{0D108BD9-81ED-4DB2-BD59-A6C34878D82A}">
                    <a16:rowId xmlns:a16="http://schemas.microsoft.com/office/drawing/2014/main" val="993827271"/>
                  </a:ext>
                </a:extLst>
              </a:tr>
              <a:tr h="370840">
                <a:tc>
                  <a:txBody>
                    <a:bodyPr/>
                    <a:lstStyle/>
                    <a:p>
                      <a:r>
                        <a:rPr lang="en-US" dirty="0"/>
                        <a:t>Coimbatore</a:t>
                      </a:r>
                    </a:p>
                  </a:txBody>
                  <a:tcPr/>
                </a:tc>
                <a:tc>
                  <a:txBody>
                    <a:bodyPr/>
                    <a:lstStyle/>
                    <a:p>
                      <a:r>
                        <a:rPr lang="en-US" dirty="0"/>
                        <a:t>Mar,Jan</a:t>
                      </a:r>
                    </a:p>
                  </a:txBody>
                  <a:tcPr/>
                </a:tc>
                <a:tc>
                  <a:txBody>
                    <a:bodyPr/>
                    <a:lstStyle/>
                    <a:p>
                      <a:r>
                        <a:rPr lang="en-US" dirty="0">
                          <a:solidFill>
                            <a:srgbClr val="FF0000"/>
                          </a:solidFill>
                        </a:rPr>
                        <a:t>Jun</a:t>
                      </a:r>
                      <a:r>
                        <a:rPr lang="en-US" dirty="0"/>
                        <a:t>,Feb</a:t>
                      </a:r>
                    </a:p>
                  </a:txBody>
                  <a:tcPr/>
                </a:tc>
                <a:extLst>
                  <a:ext uri="{0D108BD9-81ED-4DB2-BD59-A6C34878D82A}">
                    <a16:rowId xmlns:a16="http://schemas.microsoft.com/office/drawing/2014/main" val="1987717671"/>
                  </a:ext>
                </a:extLst>
              </a:tr>
              <a:tr h="370840">
                <a:tc>
                  <a:txBody>
                    <a:bodyPr/>
                    <a:lstStyle/>
                    <a:p>
                      <a:r>
                        <a:rPr lang="en-US" dirty="0"/>
                        <a:t>Indore</a:t>
                      </a:r>
                    </a:p>
                  </a:txBody>
                  <a:tcPr/>
                </a:tc>
                <a:tc>
                  <a:txBody>
                    <a:bodyPr/>
                    <a:lstStyle/>
                    <a:p>
                      <a:r>
                        <a:rPr lang="en-US" dirty="0">
                          <a:solidFill>
                            <a:srgbClr val="C00000"/>
                          </a:solidFill>
                        </a:rPr>
                        <a:t>May,Apr</a:t>
                      </a:r>
                    </a:p>
                  </a:txBody>
                  <a:tcPr/>
                </a:tc>
                <a:tc>
                  <a:txBody>
                    <a:bodyPr/>
                    <a:lstStyle/>
                    <a:p>
                      <a:r>
                        <a:rPr lang="en-US" dirty="0">
                          <a:solidFill>
                            <a:srgbClr val="FF0000"/>
                          </a:solidFill>
                        </a:rPr>
                        <a:t>Jun</a:t>
                      </a:r>
                      <a:r>
                        <a:rPr lang="en-US" dirty="0"/>
                        <a:t>,Jan</a:t>
                      </a:r>
                    </a:p>
                  </a:txBody>
                  <a:tcPr/>
                </a:tc>
                <a:extLst>
                  <a:ext uri="{0D108BD9-81ED-4DB2-BD59-A6C34878D82A}">
                    <a16:rowId xmlns:a16="http://schemas.microsoft.com/office/drawing/2014/main" val="3530193994"/>
                  </a:ext>
                </a:extLst>
              </a:tr>
              <a:tr h="370840">
                <a:tc>
                  <a:txBody>
                    <a:bodyPr/>
                    <a:lstStyle/>
                    <a:p>
                      <a:r>
                        <a:rPr lang="en-US" dirty="0"/>
                        <a:t>Jaipur</a:t>
                      </a:r>
                    </a:p>
                  </a:txBody>
                  <a:tcPr/>
                </a:tc>
                <a:tc>
                  <a:txBody>
                    <a:bodyPr/>
                    <a:lstStyle/>
                    <a:p>
                      <a:r>
                        <a:rPr lang="en-US" dirty="0"/>
                        <a:t>Feb,Jan</a:t>
                      </a:r>
                    </a:p>
                  </a:txBody>
                  <a:tcPr/>
                </a:tc>
                <a:tc>
                  <a:txBody>
                    <a:bodyPr/>
                    <a:lstStyle/>
                    <a:p>
                      <a:r>
                        <a:rPr lang="en-US" dirty="0">
                          <a:solidFill>
                            <a:srgbClr val="FF0000"/>
                          </a:solidFill>
                        </a:rPr>
                        <a:t>Jun</a:t>
                      </a:r>
                      <a:r>
                        <a:rPr lang="en-US" dirty="0"/>
                        <a:t>,Apr</a:t>
                      </a:r>
                    </a:p>
                  </a:txBody>
                  <a:tcPr/>
                </a:tc>
                <a:extLst>
                  <a:ext uri="{0D108BD9-81ED-4DB2-BD59-A6C34878D82A}">
                    <a16:rowId xmlns:a16="http://schemas.microsoft.com/office/drawing/2014/main" val="1810389873"/>
                  </a:ext>
                </a:extLst>
              </a:tr>
              <a:tr h="370840">
                <a:tc>
                  <a:txBody>
                    <a:bodyPr/>
                    <a:lstStyle/>
                    <a:p>
                      <a:r>
                        <a:rPr lang="en-US" dirty="0"/>
                        <a:t>Kochi</a:t>
                      </a:r>
                    </a:p>
                  </a:txBody>
                  <a:tcPr/>
                </a:tc>
                <a:tc>
                  <a:txBody>
                    <a:bodyPr/>
                    <a:lstStyle/>
                    <a:p>
                      <a:r>
                        <a:rPr lang="en-US" dirty="0"/>
                        <a:t>May,Apr</a:t>
                      </a:r>
                    </a:p>
                  </a:txBody>
                  <a:tcPr/>
                </a:tc>
                <a:tc>
                  <a:txBody>
                    <a:bodyPr/>
                    <a:lstStyle/>
                    <a:p>
                      <a:r>
                        <a:rPr lang="en-US" dirty="0">
                          <a:solidFill>
                            <a:srgbClr val="FF0000"/>
                          </a:solidFill>
                        </a:rPr>
                        <a:t>Jun</a:t>
                      </a:r>
                      <a:r>
                        <a:rPr lang="en-US" dirty="0"/>
                        <a:t>,Jan</a:t>
                      </a:r>
                    </a:p>
                  </a:txBody>
                  <a:tcPr/>
                </a:tc>
                <a:extLst>
                  <a:ext uri="{0D108BD9-81ED-4DB2-BD59-A6C34878D82A}">
                    <a16:rowId xmlns:a16="http://schemas.microsoft.com/office/drawing/2014/main" val="3853181335"/>
                  </a:ext>
                </a:extLst>
              </a:tr>
              <a:tr h="370840">
                <a:tc>
                  <a:txBody>
                    <a:bodyPr/>
                    <a:lstStyle/>
                    <a:p>
                      <a:r>
                        <a:rPr lang="en-US" dirty="0"/>
                        <a:t>Lucknow</a:t>
                      </a:r>
                    </a:p>
                  </a:txBody>
                  <a:tcPr/>
                </a:tc>
                <a:tc>
                  <a:txBody>
                    <a:bodyPr/>
                    <a:lstStyle/>
                    <a:p>
                      <a:r>
                        <a:rPr lang="en-US" dirty="0"/>
                        <a:t>Feb,Mar</a:t>
                      </a:r>
                    </a:p>
                  </a:txBody>
                  <a:tcPr/>
                </a:tc>
                <a:tc>
                  <a:txBody>
                    <a:bodyPr/>
                    <a:lstStyle/>
                    <a:p>
                      <a:r>
                        <a:rPr lang="en-US" dirty="0"/>
                        <a:t>May,Apr</a:t>
                      </a:r>
                    </a:p>
                  </a:txBody>
                  <a:tcPr/>
                </a:tc>
                <a:extLst>
                  <a:ext uri="{0D108BD9-81ED-4DB2-BD59-A6C34878D82A}">
                    <a16:rowId xmlns:a16="http://schemas.microsoft.com/office/drawing/2014/main" val="2710289201"/>
                  </a:ext>
                </a:extLst>
              </a:tr>
              <a:tr h="370840">
                <a:tc>
                  <a:txBody>
                    <a:bodyPr/>
                    <a:lstStyle/>
                    <a:p>
                      <a:r>
                        <a:rPr lang="en-US" dirty="0"/>
                        <a:t>Mysore</a:t>
                      </a:r>
                    </a:p>
                  </a:txBody>
                  <a:tcPr/>
                </a:tc>
                <a:tc>
                  <a:txBody>
                    <a:bodyPr/>
                    <a:lstStyle/>
                    <a:p>
                      <a:r>
                        <a:rPr lang="en-US" dirty="0"/>
                        <a:t>May,Jun</a:t>
                      </a:r>
                    </a:p>
                  </a:txBody>
                  <a:tcPr/>
                </a:tc>
                <a:tc>
                  <a:txBody>
                    <a:bodyPr/>
                    <a:lstStyle/>
                    <a:p>
                      <a:r>
                        <a:rPr lang="en-US" dirty="0"/>
                        <a:t>Jan,Apr</a:t>
                      </a:r>
                    </a:p>
                  </a:txBody>
                  <a:tcPr/>
                </a:tc>
                <a:extLst>
                  <a:ext uri="{0D108BD9-81ED-4DB2-BD59-A6C34878D82A}">
                    <a16:rowId xmlns:a16="http://schemas.microsoft.com/office/drawing/2014/main" val="3806347637"/>
                  </a:ext>
                </a:extLst>
              </a:tr>
              <a:tr h="370840">
                <a:tc>
                  <a:txBody>
                    <a:bodyPr/>
                    <a:lstStyle/>
                    <a:p>
                      <a:r>
                        <a:rPr lang="en-US" dirty="0"/>
                        <a:t>Surat</a:t>
                      </a:r>
                    </a:p>
                  </a:txBody>
                  <a:tcPr/>
                </a:tc>
                <a:tc>
                  <a:txBody>
                    <a:bodyPr/>
                    <a:lstStyle/>
                    <a:p>
                      <a:r>
                        <a:rPr lang="en-US" dirty="0">
                          <a:solidFill>
                            <a:srgbClr val="C00000"/>
                          </a:solidFill>
                        </a:rPr>
                        <a:t>Apr,May</a:t>
                      </a:r>
                    </a:p>
                  </a:txBody>
                  <a:tcPr/>
                </a:tc>
                <a:tc>
                  <a:txBody>
                    <a:bodyPr/>
                    <a:lstStyle/>
                    <a:p>
                      <a:r>
                        <a:rPr lang="en-US" dirty="0"/>
                        <a:t>Jan,</a:t>
                      </a:r>
                      <a:r>
                        <a:rPr lang="en-US" dirty="0">
                          <a:solidFill>
                            <a:srgbClr val="FF0000"/>
                          </a:solidFill>
                        </a:rPr>
                        <a:t>Jun</a:t>
                      </a:r>
                    </a:p>
                  </a:txBody>
                  <a:tcPr/>
                </a:tc>
                <a:extLst>
                  <a:ext uri="{0D108BD9-81ED-4DB2-BD59-A6C34878D82A}">
                    <a16:rowId xmlns:a16="http://schemas.microsoft.com/office/drawing/2014/main" val="3799923769"/>
                  </a:ext>
                </a:extLst>
              </a:tr>
              <a:tr h="370840">
                <a:tc>
                  <a:txBody>
                    <a:bodyPr/>
                    <a:lstStyle/>
                    <a:p>
                      <a:r>
                        <a:rPr lang="en-US" dirty="0"/>
                        <a:t>Vadodara</a:t>
                      </a:r>
                    </a:p>
                  </a:txBody>
                  <a:tcPr/>
                </a:tc>
                <a:tc>
                  <a:txBody>
                    <a:bodyPr/>
                    <a:lstStyle/>
                    <a:p>
                      <a:r>
                        <a:rPr lang="en-US" dirty="0">
                          <a:solidFill>
                            <a:srgbClr val="C00000"/>
                          </a:solidFill>
                        </a:rPr>
                        <a:t>Apr,May</a:t>
                      </a:r>
                    </a:p>
                  </a:txBody>
                  <a:tcPr/>
                </a:tc>
                <a:tc>
                  <a:txBody>
                    <a:bodyPr/>
                    <a:lstStyle/>
                    <a:p>
                      <a:r>
                        <a:rPr lang="en-US" dirty="0"/>
                        <a:t>Jan,</a:t>
                      </a:r>
                      <a:r>
                        <a:rPr lang="en-US" dirty="0">
                          <a:solidFill>
                            <a:srgbClr val="FF0000"/>
                          </a:solidFill>
                        </a:rPr>
                        <a:t>Jun</a:t>
                      </a:r>
                    </a:p>
                  </a:txBody>
                  <a:tcPr/>
                </a:tc>
                <a:extLst>
                  <a:ext uri="{0D108BD9-81ED-4DB2-BD59-A6C34878D82A}">
                    <a16:rowId xmlns:a16="http://schemas.microsoft.com/office/drawing/2014/main" val="959735143"/>
                  </a:ext>
                </a:extLst>
              </a:tr>
              <a:tr h="370840">
                <a:tc>
                  <a:txBody>
                    <a:bodyPr/>
                    <a:lstStyle/>
                    <a:p>
                      <a:r>
                        <a:rPr lang="en-US" dirty="0"/>
                        <a:t>Vizag</a:t>
                      </a:r>
                    </a:p>
                  </a:txBody>
                  <a:tcPr/>
                </a:tc>
                <a:tc>
                  <a:txBody>
                    <a:bodyPr/>
                    <a:lstStyle/>
                    <a:p>
                      <a:r>
                        <a:rPr lang="en-US" dirty="0"/>
                        <a:t>Apr,Mar</a:t>
                      </a:r>
                    </a:p>
                  </a:txBody>
                  <a:tcPr/>
                </a:tc>
                <a:tc>
                  <a:txBody>
                    <a:bodyPr/>
                    <a:lstStyle/>
                    <a:p>
                      <a:r>
                        <a:rPr lang="en-US" dirty="0"/>
                        <a:t>Jan,</a:t>
                      </a:r>
                      <a:r>
                        <a:rPr lang="en-US" dirty="0">
                          <a:solidFill>
                            <a:srgbClr val="FF0000"/>
                          </a:solidFill>
                        </a:rPr>
                        <a:t>Jun</a:t>
                      </a:r>
                    </a:p>
                  </a:txBody>
                  <a:tcPr/>
                </a:tc>
                <a:extLst>
                  <a:ext uri="{0D108BD9-81ED-4DB2-BD59-A6C34878D82A}">
                    <a16:rowId xmlns:a16="http://schemas.microsoft.com/office/drawing/2014/main" val="4035087629"/>
                  </a:ext>
                </a:extLst>
              </a:tr>
            </a:tbl>
          </a:graphicData>
        </a:graphic>
      </p:graphicFrame>
    </p:spTree>
    <p:extLst>
      <p:ext uri="{BB962C8B-B14F-4D97-AF65-F5344CB8AC3E}">
        <p14:creationId xmlns:p14="http://schemas.microsoft.com/office/powerpoint/2010/main" val="156396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36BDFD49-1F34-4B67-A979-D4F2F18A1E10}"/>
              </a:ext>
            </a:extLst>
          </p:cNvPr>
          <p:cNvSpPr txBox="1"/>
          <p:nvPr/>
        </p:nvSpPr>
        <p:spPr>
          <a:xfrm>
            <a:off x="672352" y="358588"/>
            <a:ext cx="10497672" cy="923330"/>
          </a:xfrm>
          <a:prstGeom prst="rect">
            <a:avLst/>
          </a:prstGeom>
          <a:noFill/>
        </p:spPr>
        <p:txBody>
          <a:bodyPr wrap="square" rtlCol="0">
            <a:spAutoFit/>
          </a:bodyPr>
          <a:lstStyle/>
          <a:p>
            <a:r>
              <a:rPr lang="en-US" dirty="0">
                <a:solidFill>
                  <a:srgbClr val="FFC000"/>
                </a:solidFill>
              </a:rPr>
              <a:t>Q5. Weekend vs. Weekday Trip Demand by City</a:t>
            </a:r>
          </a:p>
          <a:p>
            <a:r>
              <a:rPr lang="en-US" dirty="0">
                <a:solidFill>
                  <a:schemeClr val="bg1"/>
                </a:solidFill>
              </a:rPr>
              <a:t>• Compare the total trips taken on weekdays versus weekends for each city over the six-month period. Identify cities with a strong preference for either weekend or weekday trips to understand demand variations.</a:t>
            </a:r>
          </a:p>
        </p:txBody>
      </p:sp>
      <p:pic>
        <p:nvPicPr>
          <p:cNvPr id="4" name="Picture 3">
            <a:extLst>
              <a:ext uri="{FF2B5EF4-FFF2-40B4-BE49-F238E27FC236}">
                <a16:creationId xmlns:a16="http://schemas.microsoft.com/office/drawing/2014/main" id="{37A7BD64-118F-41F8-B73B-CB905F888205}"/>
              </a:ext>
            </a:extLst>
          </p:cNvPr>
          <p:cNvPicPr>
            <a:picLocks noChangeAspect="1"/>
          </p:cNvPicPr>
          <p:nvPr/>
        </p:nvPicPr>
        <p:blipFill>
          <a:blip r:embed="rId3"/>
          <a:stretch>
            <a:fillRect/>
          </a:stretch>
        </p:blipFill>
        <p:spPr>
          <a:xfrm>
            <a:off x="815905" y="1558917"/>
            <a:ext cx="3433366" cy="5101859"/>
          </a:xfrm>
          <a:prstGeom prst="rect">
            <a:avLst/>
          </a:prstGeom>
        </p:spPr>
      </p:pic>
      <p:pic>
        <p:nvPicPr>
          <p:cNvPr id="5" name="Picture 4">
            <a:extLst>
              <a:ext uri="{FF2B5EF4-FFF2-40B4-BE49-F238E27FC236}">
                <a16:creationId xmlns:a16="http://schemas.microsoft.com/office/drawing/2014/main" id="{A05ED4C7-95DA-40CC-AF62-017C0EF57190}"/>
              </a:ext>
            </a:extLst>
          </p:cNvPr>
          <p:cNvPicPr>
            <a:picLocks noChangeAspect="1"/>
          </p:cNvPicPr>
          <p:nvPr/>
        </p:nvPicPr>
        <p:blipFill>
          <a:blip r:embed="rId4"/>
          <a:stretch>
            <a:fillRect/>
          </a:stretch>
        </p:blipFill>
        <p:spPr>
          <a:xfrm>
            <a:off x="4491434" y="1437403"/>
            <a:ext cx="3836778" cy="5223373"/>
          </a:xfrm>
          <a:prstGeom prst="rect">
            <a:avLst/>
          </a:prstGeom>
        </p:spPr>
      </p:pic>
      <p:sp>
        <p:nvSpPr>
          <p:cNvPr id="6" name="TextBox 5">
            <a:extLst>
              <a:ext uri="{FF2B5EF4-FFF2-40B4-BE49-F238E27FC236}">
                <a16:creationId xmlns:a16="http://schemas.microsoft.com/office/drawing/2014/main" id="{C743E4EF-7E4B-4C28-933D-10F41E051886}"/>
              </a:ext>
            </a:extLst>
          </p:cNvPr>
          <p:cNvSpPr txBox="1"/>
          <p:nvPr/>
        </p:nvSpPr>
        <p:spPr>
          <a:xfrm>
            <a:off x="8668871" y="1712259"/>
            <a:ext cx="3254188" cy="2308324"/>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4">
                    <a:lumMod val="60000"/>
                    <a:lumOff val="40000"/>
                  </a:schemeClr>
                </a:solidFill>
              </a:rPr>
              <a:t>Weekday trip demand Cities</a:t>
            </a:r>
          </a:p>
          <a:p>
            <a:pPr marL="742950" lvl="1" indent="-285750">
              <a:buFont typeface="Wingdings" panose="05000000000000000000" pitchFamily="2" charset="2"/>
              <a:buChar char="§"/>
            </a:pPr>
            <a:r>
              <a:rPr lang="en-US" dirty="0">
                <a:solidFill>
                  <a:schemeClr val="bg1"/>
                </a:solidFill>
              </a:rPr>
              <a:t>Lucknow</a:t>
            </a:r>
          </a:p>
          <a:p>
            <a:pPr marL="742950" lvl="1" indent="-285750">
              <a:buFont typeface="Wingdings" panose="05000000000000000000" pitchFamily="2" charset="2"/>
              <a:buChar char="§"/>
            </a:pPr>
            <a:r>
              <a:rPr lang="en-US" dirty="0">
                <a:solidFill>
                  <a:schemeClr val="bg1"/>
                </a:solidFill>
              </a:rPr>
              <a:t>Surat</a:t>
            </a:r>
          </a:p>
          <a:p>
            <a:pPr marL="742950" lvl="1" indent="-285750">
              <a:buFont typeface="Wingdings" panose="05000000000000000000" pitchFamily="2" charset="2"/>
              <a:buChar char="§"/>
            </a:pPr>
            <a:r>
              <a:rPr lang="en-US" dirty="0">
                <a:solidFill>
                  <a:schemeClr val="bg1"/>
                </a:solidFill>
              </a:rPr>
              <a:t>Chandigarh</a:t>
            </a:r>
          </a:p>
          <a:p>
            <a:pPr marL="742950" lvl="1" indent="-285750">
              <a:buFont typeface="Wingdings" panose="05000000000000000000" pitchFamily="2" charset="2"/>
              <a:buChar char="§"/>
            </a:pPr>
            <a:r>
              <a:rPr lang="en-US" dirty="0">
                <a:solidFill>
                  <a:schemeClr val="bg1"/>
                </a:solidFill>
              </a:rPr>
              <a:t>Vadodara</a:t>
            </a:r>
          </a:p>
          <a:p>
            <a:pPr marL="742950" lvl="1" indent="-285750">
              <a:buFont typeface="Wingdings" panose="05000000000000000000" pitchFamily="2" charset="2"/>
              <a:buChar char="§"/>
            </a:pPr>
            <a:r>
              <a:rPr lang="en-US" dirty="0">
                <a:solidFill>
                  <a:schemeClr val="bg1"/>
                </a:solidFill>
              </a:rPr>
              <a:t>Visakhapatnam</a:t>
            </a:r>
          </a:p>
          <a:p>
            <a:pPr marL="742950" lvl="1" indent="-285750">
              <a:buFont typeface="Wingdings" panose="05000000000000000000" pitchFamily="2" charset="2"/>
              <a:buChar char="§"/>
            </a:pPr>
            <a:r>
              <a:rPr lang="en-US" dirty="0">
                <a:solidFill>
                  <a:schemeClr val="bg1"/>
                </a:solidFill>
              </a:rPr>
              <a:t>Coimbatore</a:t>
            </a:r>
          </a:p>
          <a:p>
            <a:pPr marL="742950" lvl="1" indent="-285750">
              <a:buFont typeface="Wingdings" panose="05000000000000000000" pitchFamily="2" charset="2"/>
              <a:buChar char="§"/>
            </a:pPr>
            <a:r>
              <a:rPr lang="en-US" dirty="0">
                <a:solidFill>
                  <a:schemeClr val="bg1"/>
                </a:solidFill>
              </a:rPr>
              <a:t>Indore</a:t>
            </a:r>
          </a:p>
        </p:txBody>
      </p:sp>
      <p:sp>
        <p:nvSpPr>
          <p:cNvPr id="7" name="TextBox 6">
            <a:extLst>
              <a:ext uri="{FF2B5EF4-FFF2-40B4-BE49-F238E27FC236}">
                <a16:creationId xmlns:a16="http://schemas.microsoft.com/office/drawing/2014/main" id="{D4E528AD-FA04-430B-BCF8-41966A702151}"/>
              </a:ext>
            </a:extLst>
          </p:cNvPr>
          <p:cNvSpPr txBox="1"/>
          <p:nvPr/>
        </p:nvSpPr>
        <p:spPr>
          <a:xfrm>
            <a:off x="8668871" y="4130078"/>
            <a:ext cx="3254188"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4">
                    <a:lumMod val="60000"/>
                    <a:lumOff val="40000"/>
                  </a:schemeClr>
                </a:solidFill>
              </a:rPr>
              <a:t>Weekend trip demand Cities</a:t>
            </a:r>
          </a:p>
          <a:p>
            <a:pPr marL="742950" lvl="1" indent="-285750">
              <a:buFont typeface="Wingdings" panose="05000000000000000000" pitchFamily="2" charset="2"/>
              <a:buChar char="§"/>
            </a:pPr>
            <a:r>
              <a:rPr lang="en-US" dirty="0">
                <a:solidFill>
                  <a:schemeClr val="bg1"/>
                </a:solidFill>
              </a:rPr>
              <a:t>Jaipur</a:t>
            </a:r>
          </a:p>
          <a:p>
            <a:pPr marL="742950" lvl="1" indent="-285750">
              <a:buFont typeface="Wingdings" panose="05000000000000000000" pitchFamily="2" charset="2"/>
              <a:buChar char="§"/>
            </a:pPr>
            <a:r>
              <a:rPr lang="en-US" dirty="0">
                <a:solidFill>
                  <a:schemeClr val="bg1"/>
                </a:solidFill>
              </a:rPr>
              <a:t>Kochi</a:t>
            </a:r>
          </a:p>
          <a:p>
            <a:pPr marL="742950" lvl="1" indent="-285750">
              <a:buFont typeface="Wingdings" panose="05000000000000000000" pitchFamily="2" charset="2"/>
              <a:buChar char="§"/>
            </a:pPr>
            <a:r>
              <a:rPr lang="en-US" dirty="0">
                <a:solidFill>
                  <a:schemeClr val="bg1"/>
                </a:solidFill>
              </a:rPr>
              <a:t>Mysore</a:t>
            </a:r>
          </a:p>
        </p:txBody>
      </p:sp>
    </p:spTree>
    <p:extLst>
      <p:ext uri="{BB962C8B-B14F-4D97-AF65-F5344CB8AC3E}">
        <p14:creationId xmlns:p14="http://schemas.microsoft.com/office/powerpoint/2010/main" val="322993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77DC4FE-2C77-4C41-88C4-EDAD615F626E}"/>
              </a:ext>
            </a:extLst>
          </p:cNvPr>
          <p:cNvSpPr txBox="1"/>
          <p:nvPr/>
        </p:nvSpPr>
        <p:spPr>
          <a:xfrm flipH="1">
            <a:off x="618564" y="246069"/>
            <a:ext cx="10443882" cy="1200329"/>
          </a:xfrm>
          <a:prstGeom prst="rect">
            <a:avLst/>
          </a:prstGeom>
          <a:noFill/>
        </p:spPr>
        <p:txBody>
          <a:bodyPr wrap="square" rtlCol="0">
            <a:spAutoFit/>
          </a:bodyPr>
          <a:lstStyle/>
          <a:p>
            <a:r>
              <a:rPr lang="en-US" dirty="0">
                <a:solidFill>
                  <a:schemeClr val="accent4">
                    <a:lumMod val="75000"/>
                  </a:schemeClr>
                </a:solidFill>
              </a:rPr>
              <a:t>Q6. Repeat Passenger Frequency and City Contribution Analysis </a:t>
            </a:r>
          </a:p>
          <a:p>
            <a:pPr algn="just"/>
            <a:r>
              <a:rPr lang="en-US" dirty="0">
                <a:solidFill>
                  <a:schemeClr val="bg1"/>
                </a:solidFill>
              </a:rPr>
              <a:t>Analyze the frequency of trips taken by repeat passengers in each city (e.g., % of repeat passengers taking 2 trips, 3 trips, etc.). Identify which cities contribute most to higher trip frequencies among repeat passengers, and examine if there are distinguishable patterns between tourism-focused and business-focused cities.</a:t>
            </a:r>
          </a:p>
        </p:txBody>
      </p:sp>
      <p:pic>
        <p:nvPicPr>
          <p:cNvPr id="6" name="Picture 5">
            <a:extLst>
              <a:ext uri="{FF2B5EF4-FFF2-40B4-BE49-F238E27FC236}">
                <a16:creationId xmlns:a16="http://schemas.microsoft.com/office/drawing/2014/main" id="{E093A3B5-245A-48D7-9B15-8DDAD71B3DB9}"/>
              </a:ext>
            </a:extLst>
          </p:cNvPr>
          <p:cNvPicPr>
            <a:picLocks noChangeAspect="1"/>
          </p:cNvPicPr>
          <p:nvPr/>
        </p:nvPicPr>
        <p:blipFill>
          <a:blip r:embed="rId3"/>
          <a:stretch>
            <a:fillRect/>
          </a:stretch>
        </p:blipFill>
        <p:spPr>
          <a:xfrm>
            <a:off x="7135906" y="1576847"/>
            <a:ext cx="4585860" cy="4689812"/>
          </a:xfrm>
          <a:prstGeom prst="rect">
            <a:avLst/>
          </a:prstGeom>
        </p:spPr>
      </p:pic>
      <p:pic>
        <p:nvPicPr>
          <p:cNvPr id="7" name="Picture 6">
            <a:extLst>
              <a:ext uri="{FF2B5EF4-FFF2-40B4-BE49-F238E27FC236}">
                <a16:creationId xmlns:a16="http://schemas.microsoft.com/office/drawing/2014/main" id="{35159E85-094F-4741-92C9-CD8C1D7DF58D}"/>
              </a:ext>
            </a:extLst>
          </p:cNvPr>
          <p:cNvPicPr>
            <a:picLocks noChangeAspect="1"/>
          </p:cNvPicPr>
          <p:nvPr/>
        </p:nvPicPr>
        <p:blipFill>
          <a:blip r:embed="rId4"/>
          <a:stretch>
            <a:fillRect/>
          </a:stretch>
        </p:blipFill>
        <p:spPr>
          <a:xfrm>
            <a:off x="706669" y="2014452"/>
            <a:ext cx="6052719" cy="2889242"/>
          </a:xfrm>
          <a:prstGeom prst="rect">
            <a:avLst/>
          </a:prstGeom>
        </p:spPr>
      </p:pic>
      <p:sp>
        <p:nvSpPr>
          <p:cNvPr id="8" name="TextBox 7">
            <a:extLst>
              <a:ext uri="{FF2B5EF4-FFF2-40B4-BE49-F238E27FC236}">
                <a16:creationId xmlns:a16="http://schemas.microsoft.com/office/drawing/2014/main" id="{0063B808-9E97-454A-8349-CDDE2858E6A5}"/>
              </a:ext>
            </a:extLst>
          </p:cNvPr>
          <p:cNvSpPr txBox="1"/>
          <p:nvPr/>
        </p:nvSpPr>
        <p:spPr>
          <a:xfrm>
            <a:off x="618564" y="5226936"/>
            <a:ext cx="6311153"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solidFill>
                  <a:schemeClr val="bg1"/>
                </a:solidFill>
              </a:rPr>
              <a:t>Cities contributing to higher trip frequencies</a:t>
            </a:r>
            <a:r>
              <a:rPr lang="en-US" sz="1400" dirty="0">
                <a:solidFill>
                  <a:schemeClr val="bg1"/>
                </a:solidFill>
              </a:rPr>
              <a:t> (multiple trips) include </a:t>
            </a:r>
            <a:r>
              <a:rPr lang="en-US" sz="1400" b="1" dirty="0">
                <a:solidFill>
                  <a:schemeClr val="bg1"/>
                </a:solidFill>
              </a:rPr>
              <a:t>Jaipur</a:t>
            </a:r>
            <a:r>
              <a:rPr lang="en-US" sz="1400" dirty="0">
                <a:solidFill>
                  <a:schemeClr val="bg1"/>
                </a:solidFill>
              </a:rPr>
              <a:t>, </a:t>
            </a:r>
            <a:r>
              <a:rPr lang="en-US" sz="1400" b="1" dirty="0">
                <a:solidFill>
                  <a:schemeClr val="bg1"/>
                </a:solidFill>
              </a:rPr>
              <a:t>Kochi</a:t>
            </a:r>
            <a:r>
              <a:rPr lang="en-US" sz="1400" dirty="0">
                <a:solidFill>
                  <a:schemeClr val="bg1"/>
                </a:solidFill>
              </a:rPr>
              <a:t>, and </a:t>
            </a:r>
            <a:r>
              <a:rPr lang="en-US" sz="1400" b="1" dirty="0">
                <a:solidFill>
                  <a:schemeClr val="bg1"/>
                </a:solidFill>
              </a:rPr>
              <a:t>Lucknow</a:t>
            </a:r>
            <a:r>
              <a:rPr lang="en-US" sz="1400" dirty="0">
                <a:solidFill>
                  <a:schemeClr val="bg1"/>
                </a:solidFill>
              </a:rPr>
              <a:t>, with </a:t>
            </a:r>
            <a:r>
              <a:rPr lang="en-US" sz="1400" b="1" dirty="0">
                <a:solidFill>
                  <a:schemeClr val="bg1"/>
                </a:solidFill>
              </a:rPr>
              <a:t>Jaipur</a:t>
            </a:r>
            <a:r>
              <a:rPr lang="en-US" sz="1400" dirty="0">
                <a:solidFill>
                  <a:schemeClr val="bg1"/>
                </a:solidFill>
              </a:rPr>
              <a:t> showing particularly high frequencies due to its tourism-driven demand.</a:t>
            </a:r>
          </a:p>
          <a:p>
            <a:pPr marL="285750" indent="-285750" algn="just">
              <a:buFont typeface="Arial" panose="020B0604020202020204" pitchFamily="34" charset="0"/>
              <a:buChar char="•"/>
            </a:pPr>
            <a:r>
              <a:rPr lang="en-US" sz="1400" b="1" dirty="0">
                <a:solidFill>
                  <a:schemeClr val="bg1"/>
                </a:solidFill>
              </a:rPr>
              <a:t>Tourism-focused cities</a:t>
            </a:r>
            <a:r>
              <a:rPr lang="en-US" sz="1400" dirty="0">
                <a:solidFill>
                  <a:schemeClr val="bg1"/>
                </a:solidFill>
              </a:rPr>
              <a:t> show </a:t>
            </a:r>
            <a:r>
              <a:rPr lang="en-US" sz="1400" b="1" dirty="0">
                <a:solidFill>
                  <a:schemeClr val="bg1"/>
                </a:solidFill>
              </a:rPr>
              <a:t>spikes in repeat trip frequencies</a:t>
            </a:r>
            <a:r>
              <a:rPr lang="en-US" sz="1400" dirty="0">
                <a:solidFill>
                  <a:schemeClr val="bg1"/>
                </a:solidFill>
              </a:rPr>
              <a:t> during peak tourist months, while </a:t>
            </a:r>
            <a:r>
              <a:rPr lang="en-US" sz="1400" b="1" dirty="0">
                <a:solidFill>
                  <a:schemeClr val="bg1"/>
                </a:solidFill>
              </a:rPr>
              <a:t>business-focused cities</a:t>
            </a:r>
            <a:r>
              <a:rPr lang="en-US" sz="1400" dirty="0">
                <a:solidFill>
                  <a:schemeClr val="bg1"/>
                </a:solidFill>
              </a:rPr>
              <a:t> exhibit </a:t>
            </a:r>
            <a:r>
              <a:rPr lang="en-US" sz="1400" b="1" dirty="0">
                <a:solidFill>
                  <a:schemeClr val="bg1"/>
                </a:solidFill>
              </a:rPr>
              <a:t>consistent repeat trips</a:t>
            </a:r>
            <a:r>
              <a:rPr lang="en-US" sz="1400" dirty="0">
                <a:solidFill>
                  <a:schemeClr val="bg1"/>
                </a:solidFill>
              </a:rPr>
              <a:t> due to professional or local commuting patterns.</a:t>
            </a:r>
          </a:p>
        </p:txBody>
      </p:sp>
    </p:spTree>
    <p:extLst>
      <p:ext uri="{BB962C8B-B14F-4D97-AF65-F5344CB8AC3E}">
        <p14:creationId xmlns:p14="http://schemas.microsoft.com/office/powerpoint/2010/main" val="149991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2918ADC-D5E2-435F-A54C-DC49305FE751}"/>
              </a:ext>
            </a:extLst>
          </p:cNvPr>
          <p:cNvSpPr txBox="1"/>
          <p:nvPr/>
        </p:nvSpPr>
        <p:spPr>
          <a:xfrm flipH="1">
            <a:off x="806823" y="331694"/>
            <a:ext cx="10434917" cy="1477328"/>
          </a:xfrm>
          <a:prstGeom prst="rect">
            <a:avLst/>
          </a:prstGeom>
          <a:noFill/>
        </p:spPr>
        <p:txBody>
          <a:bodyPr wrap="square" rtlCol="0">
            <a:spAutoFit/>
          </a:bodyPr>
          <a:lstStyle/>
          <a:p>
            <a:r>
              <a:rPr lang="en-US" dirty="0">
                <a:solidFill>
                  <a:srgbClr val="FFC000"/>
                </a:solidFill>
              </a:rPr>
              <a:t>Q7.Monthly Target Achievement Analysis for Key Metrics</a:t>
            </a:r>
          </a:p>
          <a:p>
            <a:r>
              <a:rPr lang="en-US" dirty="0">
                <a:solidFill>
                  <a:schemeClr val="bg1"/>
                </a:solidFill>
              </a:rPr>
              <a:t>• For each city, evaluate monthly performance against targets for total trips, new passengers, and average passenger ratings from targets_db. Determine if each metric met, exceeded, or missed the target, and calculate the percentage difference. Identify any consistent patterns in target achievement, particularly across tourism versus business-focused cities.</a:t>
            </a:r>
          </a:p>
        </p:txBody>
      </p:sp>
      <p:pic>
        <p:nvPicPr>
          <p:cNvPr id="4" name="Picture 3">
            <a:extLst>
              <a:ext uri="{FF2B5EF4-FFF2-40B4-BE49-F238E27FC236}">
                <a16:creationId xmlns:a16="http://schemas.microsoft.com/office/drawing/2014/main" id="{53D769DD-F627-481C-8970-4A57C8C90836}"/>
              </a:ext>
            </a:extLst>
          </p:cNvPr>
          <p:cNvPicPr>
            <a:picLocks noChangeAspect="1"/>
          </p:cNvPicPr>
          <p:nvPr/>
        </p:nvPicPr>
        <p:blipFill>
          <a:blip r:embed="rId3"/>
          <a:stretch>
            <a:fillRect/>
          </a:stretch>
        </p:blipFill>
        <p:spPr>
          <a:xfrm>
            <a:off x="806823" y="1972236"/>
            <a:ext cx="10434916" cy="4000301"/>
          </a:xfrm>
          <a:prstGeom prst="rect">
            <a:avLst/>
          </a:prstGeom>
        </p:spPr>
      </p:pic>
    </p:spTree>
    <p:extLst>
      <p:ext uri="{BB962C8B-B14F-4D97-AF65-F5344CB8AC3E}">
        <p14:creationId xmlns:p14="http://schemas.microsoft.com/office/powerpoint/2010/main" val="334941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EEFC7B-7EAA-4D13-9B7C-B582C19D7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3" name="Table 3">
            <a:extLst>
              <a:ext uri="{FF2B5EF4-FFF2-40B4-BE49-F238E27FC236}">
                <a16:creationId xmlns:a16="http://schemas.microsoft.com/office/drawing/2014/main" id="{0CCB0687-8237-4C92-B8A9-E4652AFACC64}"/>
              </a:ext>
            </a:extLst>
          </p:cNvPr>
          <p:cNvGraphicFramePr>
            <a:graphicFrameLocks noGrp="1"/>
          </p:cNvGraphicFramePr>
          <p:nvPr>
            <p:extLst>
              <p:ext uri="{D42A27DB-BD31-4B8C-83A1-F6EECF244321}">
                <p14:modId xmlns:p14="http://schemas.microsoft.com/office/powerpoint/2010/main" val="2379115092"/>
              </p:ext>
            </p:extLst>
          </p:nvPr>
        </p:nvGraphicFramePr>
        <p:xfrm>
          <a:off x="764954" y="628586"/>
          <a:ext cx="9879108" cy="1925007"/>
        </p:xfrm>
        <a:graphic>
          <a:graphicData uri="http://schemas.openxmlformats.org/drawingml/2006/table">
            <a:tbl>
              <a:tblPr firstRow="1" bandRow="1">
                <a:tableStyleId>{5C22544A-7EE6-4342-B048-85BDC9FD1C3A}</a:tableStyleId>
              </a:tblPr>
              <a:tblGrid>
                <a:gridCol w="2725271">
                  <a:extLst>
                    <a:ext uri="{9D8B030D-6E8A-4147-A177-3AD203B41FA5}">
                      <a16:colId xmlns:a16="http://schemas.microsoft.com/office/drawing/2014/main" val="3200082678"/>
                    </a:ext>
                  </a:extLst>
                </a:gridCol>
                <a:gridCol w="2214283">
                  <a:extLst>
                    <a:ext uri="{9D8B030D-6E8A-4147-A177-3AD203B41FA5}">
                      <a16:colId xmlns:a16="http://schemas.microsoft.com/office/drawing/2014/main" val="3373632689"/>
                    </a:ext>
                  </a:extLst>
                </a:gridCol>
                <a:gridCol w="2519081">
                  <a:extLst>
                    <a:ext uri="{9D8B030D-6E8A-4147-A177-3AD203B41FA5}">
                      <a16:colId xmlns:a16="http://schemas.microsoft.com/office/drawing/2014/main" val="1147997862"/>
                    </a:ext>
                  </a:extLst>
                </a:gridCol>
                <a:gridCol w="2420473">
                  <a:extLst>
                    <a:ext uri="{9D8B030D-6E8A-4147-A177-3AD203B41FA5}">
                      <a16:colId xmlns:a16="http://schemas.microsoft.com/office/drawing/2014/main" val="3109202078"/>
                    </a:ext>
                  </a:extLst>
                </a:gridCol>
              </a:tblGrid>
              <a:tr h="370527">
                <a:tc>
                  <a:txBody>
                    <a:bodyPr/>
                    <a:lstStyle/>
                    <a:p>
                      <a:pPr algn="ctr"/>
                      <a:r>
                        <a:rPr lang="en-US" dirty="0"/>
                        <a:t>Month</a:t>
                      </a:r>
                    </a:p>
                  </a:txBody>
                  <a:tcPr/>
                </a:tc>
                <a:tc>
                  <a:txBody>
                    <a:bodyPr/>
                    <a:lstStyle/>
                    <a:p>
                      <a:pPr algn="ctr"/>
                      <a:r>
                        <a:rPr lang="en-US" dirty="0"/>
                        <a:t>Target trips</a:t>
                      </a:r>
                    </a:p>
                  </a:txBody>
                  <a:tcPr/>
                </a:tc>
                <a:tc>
                  <a:txBody>
                    <a:bodyPr/>
                    <a:lstStyle/>
                    <a:p>
                      <a:pPr algn="ctr"/>
                      <a:r>
                        <a:rPr lang="en-US" dirty="0"/>
                        <a:t>Target new passengers</a:t>
                      </a:r>
                    </a:p>
                  </a:txBody>
                  <a:tcPr/>
                </a:tc>
                <a:tc>
                  <a:txBody>
                    <a:bodyPr/>
                    <a:lstStyle/>
                    <a:p>
                      <a:pPr algn="ctr"/>
                      <a:r>
                        <a:rPr lang="en-US" dirty="0"/>
                        <a:t>Avg passenger rating</a:t>
                      </a:r>
                    </a:p>
                  </a:txBody>
                  <a:tcPr/>
                </a:tc>
                <a:extLst>
                  <a:ext uri="{0D108BD9-81ED-4DB2-BD59-A6C34878D82A}">
                    <a16:rowId xmlns:a16="http://schemas.microsoft.com/office/drawing/2014/main" val="2177068502"/>
                  </a:ext>
                </a:extLst>
              </a:tr>
              <a:tr h="511607">
                <a:tc>
                  <a:txBody>
                    <a:bodyPr/>
                    <a:lstStyle/>
                    <a:p>
                      <a:pPr algn="ctr"/>
                      <a:r>
                        <a:rPr lang="en-US" sz="1400" dirty="0"/>
                        <a:t>January, June</a:t>
                      </a:r>
                    </a:p>
                  </a:txBody>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59266000"/>
                  </a:ext>
                </a:extLst>
              </a:tr>
              <a:tr h="511607">
                <a:tc>
                  <a:txBody>
                    <a:bodyPr/>
                    <a:lstStyle/>
                    <a:p>
                      <a:pPr algn="ctr"/>
                      <a:r>
                        <a:rPr lang="en-US" sz="1400" dirty="0"/>
                        <a:t>April</a:t>
                      </a:r>
                    </a:p>
                  </a:txBody>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2558454589"/>
                  </a:ext>
                </a:extLst>
              </a:tr>
              <a:tr h="511607">
                <a:tc>
                  <a:txBody>
                    <a:bodyPr/>
                    <a:lstStyle/>
                    <a:p>
                      <a:pPr algn="ctr"/>
                      <a:r>
                        <a:rPr lang="en-US" sz="1400" dirty="0"/>
                        <a:t>February,March,May</a:t>
                      </a:r>
                    </a:p>
                  </a:txBody>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2563256811"/>
                  </a:ext>
                </a:extLst>
              </a:tr>
            </a:tbl>
          </a:graphicData>
        </a:graphic>
      </p:graphicFrame>
      <p:graphicFrame>
        <p:nvGraphicFramePr>
          <p:cNvPr id="6" name="Table 3">
            <a:extLst>
              <a:ext uri="{FF2B5EF4-FFF2-40B4-BE49-F238E27FC236}">
                <a16:creationId xmlns:a16="http://schemas.microsoft.com/office/drawing/2014/main" id="{46AD7FBC-0B0E-449F-ABAC-9BFD3F8D5496}"/>
              </a:ext>
            </a:extLst>
          </p:cNvPr>
          <p:cNvGraphicFramePr>
            <a:graphicFrameLocks noGrp="1"/>
          </p:cNvGraphicFramePr>
          <p:nvPr>
            <p:extLst>
              <p:ext uri="{D42A27DB-BD31-4B8C-83A1-F6EECF244321}">
                <p14:modId xmlns:p14="http://schemas.microsoft.com/office/powerpoint/2010/main" val="3266912433"/>
              </p:ext>
            </p:extLst>
          </p:nvPr>
        </p:nvGraphicFramePr>
        <p:xfrm>
          <a:off x="716844" y="2962259"/>
          <a:ext cx="9949461" cy="2443167"/>
        </p:xfrm>
        <a:graphic>
          <a:graphicData uri="http://schemas.openxmlformats.org/drawingml/2006/table">
            <a:tbl>
              <a:tblPr firstRow="1" bandRow="1">
                <a:tableStyleId>{5C22544A-7EE6-4342-B048-85BDC9FD1C3A}</a:tableStyleId>
              </a:tblPr>
              <a:tblGrid>
                <a:gridCol w="2744679">
                  <a:extLst>
                    <a:ext uri="{9D8B030D-6E8A-4147-A177-3AD203B41FA5}">
                      <a16:colId xmlns:a16="http://schemas.microsoft.com/office/drawing/2014/main" val="3200082678"/>
                    </a:ext>
                  </a:extLst>
                </a:gridCol>
                <a:gridCol w="2202965">
                  <a:extLst>
                    <a:ext uri="{9D8B030D-6E8A-4147-A177-3AD203B41FA5}">
                      <a16:colId xmlns:a16="http://schemas.microsoft.com/office/drawing/2014/main" val="3373632689"/>
                    </a:ext>
                  </a:extLst>
                </a:gridCol>
                <a:gridCol w="2564107">
                  <a:extLst>
                    <a:ext uri="{9D8B030D-6E8A-4147-A177-3AD203B41FA5}">
                      <a16:colId xmlns:a16="http://schemas.microsoft.com/office/drawing/2014/main" val="1147997862"/>
                    </a:ext>
                  </a:extLst>
                </a:gridCol>
                <a:gridCol w="2437710">
                  <a:extLst>
                    <a:ext uri="{9D8B030D-6E8A-4147-A177-3AD203B41FA5}">
                      <a16:colId xmlns:a16="http://schemas.microsoft.com/office/drawing/2014/main" val="3109202078"/>
                    </a:ext>
                  </a:extLst>
                </a:gridCol>
              </a:tblGrid>
              <a:tr h="370527">
                <a:tc>
                  <a:txBody>
                    <a:bodyPr/>
                    <a:lstStyle/>
                    <a:p>
                      <a:pPr algn="ctr"/>
                      <a:r>
                        <a:rPr lang="en-US" dirty="0"/>
                        <a:t>City</a:t>
                      </a:r>
                    </a:p>
                  </a:txBody>
                  <a:tcPr/>
                </a:tc>
                <a:tc>
                  <a:txBody>
                    <a:bodyPr/>
                    <a:lstStyle/>
                    <a:p>
                      <a:pPr algn="ctr"/>
                      <a:r>
                        <a:rPr lang="en-US" dirty="0"/>
                        <a:t>Target trips</a:t>
                      </a:r>
                    </a:p>
                  </a:txBody>
                  <a:tcPr/>
                </a:tc>
                <a:tc>
                  <a:txBody>
                    <a:bodyPr/>
                    <a:lstStyle/>
                    <a:p>
                      <a:pPr algn="ctr"/>
                      <a:r>
                        <a:rPr lang="en-US" dirty="0"/>
                        <a:t>Target new passengers</a:t>
                      </a:r>
                    </a:p>
                  </a:txBody>
                  <a:tcPr/>
                </a:tc>
                <a:tc>
                  <a:txBody>
                    <a:bodyPr/>
                    <a:lstStyle/>
                    <a:p>
                      <a:pPr algn="ctr"/>
                      <a:r>
                        <a:rPr lang="en-US" dirty="0"/>
                        <a:t>Avg passenger rating</a:t>
                      </a:r>
                    </a:p>
                  </a:txBody>
                  <a:tcPr/>
                </a:tc>
                <a:extLst>
                  <a:ext uri="{0D108BD9-81ED-4DB2-BD59-A6C34878D82A}">
                    <a16:rowId xmlns:a16="http://schemas.microsoft.com/office/drawing/2014/main" val="2177068502"/>
                  </a:ext>
                </a:extLst>
              </a:tr>
              <a:tr h="511607">
                <a:tc>
                  <a:txBody>
                    <a:bodyPr/>
                    <a:lstStyle/>
                    <a:p>
                      <a:pPr algn="ctr"/>
                      <a:r>
                        <a:rPr lang="en-US" sz="1400" dirty="0"/>
                        <a:t>Chandigarh,Vishakapatnam</a:t>
                      </a:r>
                    </a:p>
                  </a:txBody>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59266000"/>
                  </a:ext>
                </a:extLst>
              </a:tr>
              <a:tr h="511607">
                <a:tc>
                  <a:txBody>
                    <a:bodyPr/>
                    <a:lstStyle/>
                    <a:p>
                      <a:pPr algn="ctr"/>
                      <a:r>
                        <a:rPr lang="en-US" sz="1400" dirty="0"/>
                        <a:t>Coimbatore</a:t>
                      </a:r>
                    </a:p>
                  </a:txBody>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2558454589"/>
                  </a:ext>
                </a:extLst>
              </a:tr>
              <a:tr h="234250">
                <a:tc>
                  <a:txBody>
                    <a:bodyPr/>
                    <a:lstStyle/>
                    <a:p>
                      <a:pPr algn="ctr"/>
                      <a:r>
                        <a:rPr lang="en-US" sz="1400" dirty="0" err="1"/>
                        <a:t>Indore,Lukhnow,Surat,Vadodara</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2563256811"/>
                  </a:ext>
                </a:extLst>
              </a:tr>
              <a:tr h="511607">
                <a:tc>
                  <a:txBody>
                    <a:bodyPr/>
                    <a:lstStyle/>
                    <a:p>
                      <a:pPr algn="ctr"/>
                      <a:r>
                        <a:rPr lang="en-US" sz="1400" dirty="0"/>
                        <a:t>Jaipur,Kochi,Mysore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3187903736"/>
                  </a:ext>
                </a:extLst>
              </a:tr>
            </a:tbl>
          </a:graphicData>
        </a:graphic>
      </p:graphicFrame>
      <p:sp>
        <p:nvSpPr>
          <p:cNvPr id="7" name="TextBox 6">
            <a:extLst>
              <a:ext uri="{FF2B5EF4-FFF2-40B4-BE49-F238E27FC236}">
                <a16:creationId xmlns:a16="http://schemas.microsoft.com/office/drawing/2014/main" id="{98244BB1-7E12-4A35-B5B4-491A15720393}"/>
              </a:ext>
            </a:extLst>
          </p:cNvPr>
          <p:cNvSpPr txBox="1"/>
          <p:nvPr/>
        </p:nvSpPr>
        <p:spPr>
          <a:xfrm flipH="1">
            <a:off x="806823" y="5638800"/>
            <a:ext cx="10291482" cy="646331"/>
          </a:xfrm>
          <a:prstGeom prst="rect">
            <a:avLst/>
          </a:prstGeom>
          <a:noFill/>
        </p:spPr>
        <p:txBody>
          <a:bodyPr wrap="square" rtlCol="0">
            <a:spAutoFit/>
          </a:bodyPr>
          <a:lstStyle/>
          <a:p>
            <a:r>
              <a:rPr lang="en-US" b="1" dirty="0">
                <a:solidFill>
                  <a:schemeClr val="bg1"/>
                </a:solidFill>
              </a:rPr>
              <a:t>*Business cities</a:t>
            </a:r>
            <a:r>
              <a:rPr lang="en-US" dirty="0">
                <a:solidFill>
                  <a:schemeClr val="bg1"/>
                </a:solidFill>
              </a:rPr>
              <a:t> successfully reached their target for </a:t>
            </a:r>
            <a:r>
              <a:rPr lang="en-US" b="1" dirty="0">
                <a:solidFill>
                  <a:schemeClr val="bg1"/>
                </a:solidFill>
              </a:rPr>
              <a:t>new passengers</a:t>
            </a:r>
            <a:r>
              <a:rPr lang="en-US" dirty="0">
                <a:solidFill>
                  <a:schemeClr val="bg1"/>
                </a:solidFill>
              </a:rPr>
              <a:t>, while </a:t>
            </a:r>
            <a:r>
              <a:rPr lang="en-US" b="1" dirty="0">
                <a:solidFill>
                  <a:schemeClr val="bg1"/>
                </a:solidFill>
              </a:rPr>
              <a:t>tourism cities</a:t>
            </a:r>
            <a:r>
              <a:rPr lang="en-US" dirty="0">
                <a:solidFill>
                  <a:schemeClr val="bg1"/>
                </a:solidFill>
              </a:rPr>
              <a:t> achieved their targets for </a:t>
            </a:r>
            <a:r>
              <a:rPr lang="en-US" b="1" dirty="0">
                <a:solidFill>
                  <a:schemeClr val="bg1"/>
                </a:solidFill>
              </a:rPr>
              <a:t>ratings</a:t>
            </a:r>
            <a:r>
              <a:rPr lang="en-US" dirty="0">
                <a:solidFill>
                  <a:schemeClr val="bg1"/>
                </a:solidFill>
              </a:rPr>
              <a:t> and </a:t>
            </a:r>
            <a:r>
              <a:rPr lang="en-US" b="1" dirty="0">
                <a:solidFill>
                  <a:schemeClr val="bg1"/>
                </a:solidFill>
              </a:rPr>
              <a:t>total trips</a:t>
            </a:r>
            <a:r>
              <a:rPr lang="en-US" dirty="0">
                <a:solidFill>
                  <a:schemeClr val="bg1"/>
                </a:solidFill>
              </a:rPr>
              <a:t>.</a:t>
            </a:r>
          </a:p>
        </p:txBody>
      </p:sp>
    </p:spTree>
    <p:extLst>
      <p:ext uri="{BB962C8B-B14F-4D97-AF65-F5344CB8AC3E}">
        <p14:creationId xmlns:p14="http://schemas.microsoft.com/office/powerpoint/2010/main" val="149014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
            <a:ext cx="12192000" cy="6858000"/>
          </a:xfrm>
          <a:prstGeom prst="rect">
            <a:avLst/>
          </a:prstGeom>
        </p:spPr>
      </p:pic>
      <p:pic>
        <p:nvPicPr>
          <p:cNvPr id="7" name="Picture 6">
            <a:extLst>
              <a:ext uri="{FF2B5EF4-FFF2-40B4-BE49-F238E27FC236}">
                <a16:creationId xmlns:a16="http://schemas.microsoft.com/office/drawing/2014/main" id="{A8FC03FB-F6F4-4DAF-9AA6-22135AF4BAE8}"/>
              </a:ext>
            </a:extLst>
          </p:cNvPr>
          <p:cNvPicPr>
            <a:picLocks noChangeAspect="1"/>
          </p:cNvPicPr>
          <p:nvPr/>
        </p:nvPicPr>
        <p:blipFill>
          <a:blip r:embed="rId3"/>
          <a:stretch>
            <a:fillRect/>
          </a:stretch>
        </p:blipFill>
        <p:spPr>
          <a:xfrm>
            <a:off x="672353" y="2436408"/>
            <a:ext cx="8292353" cy="3776133"/>
          </a:xfrm>
          <a:prstGeom prst="rect">
            <a:avLst/>
          </a:prstGeom>
        </p:spPr>
      </p:pic>
      <p:sp>
        <p:nvSpPr>
          <p:cNvPr id="8" name="TextBox 7">
            <a:extLst>
              <a:ext uri="{FF2B5EF4-FFF2-40B4-BE49-F238E27FC236}">
                <a16:creationId xmlns:a16="http://schemas.microsoft.com/office/drawing/2014/main" id="{E3BE0873-0A18-43C2-8C63-F8C9BC9ABC4B}"/>
              </a:ext>
            </a:extLst>
          </p:cNvPr>
          <p:cNvSpPr txBox="1"/>
          <p:nvPr/>
        </p:nvSpPr>
        <p:spPr>
          <a:xfrm>
            <a:off x="466164" y="340051"/>
            <a:ext cx="10650071" cy="1754326"/>
          </a:xfrm>
          <a:prstGeom prst="rect">
            <a:avLst/>
          </a:prstGeom>
          <a:noFill/>
        </p:spPr>
        <p:txBody>
          <a:bodyPr wrap="square" rtlCol="0">
            <a:spAutoFit/>
          </a:bodyPr>
          <a:lstStyle/>
          <a:p>
            <a:r>
              <a:rPr lang="en-US" dirty="0">
                <a:solidFill>
                  <a:srgbClr val="FFC000"/>
                </a:solidFill>
              </a:rPr>
              <a:t>Q8. Highest and Lowest Repeat Passenger Rate (RPR%) by City and Month</a:t>
            </a:r>
          </a:p>
          <a:p>
            <a:r>
              <a:rPr lang="en-US" dirty="0">
                <a:solidFill>
                  <a:schemeClr val="bg1"/>
                </a:solidFill>
              </a:rPr>
              <a:t>Analyze the Repeat Passenger Rate (RPR%) for each city across the six- month period. </a:t>
            </a:r>
          </a:p>
          <a:p>
            <a:r>
              <a:rPr lang="en-US" dirty="0">
                <a:solidFill>
                  <a:schemeClr val="bg1"/>
                </a:solidFill>
              </a:rPr>
              <a:t>Identify the top 2 and bottom 2 cities based on their RPR% to determine which locations have the strongest and weakest rates. Similarly, analyze the RPR% by month across all cities and identify the months with the highest and lowest repeat passenger rates. This will help to pinpoint any seasonal patterns or months with higher repeat passenger loyalty.</a:t>
            </a:r>
          </a:p>
        </p:txBody>
      </p:sp>
      <p:sp>
        <p:nvSpPr>
          <p:cNvPr id="9" name="TextBox 8">
            <a:extLst>
              <a:ext uri="{FF2B5EF4-FFF2-40B4-BE49-F238E27FC236}">
                <a16:creationId xmlns:a16="http://schemas.microsoft.com/office/drawing/2014/main" id="{856DDD87-F725-47B9-B516-53A693368179}"/>
              </a:ext>
            </a:extLst>
          </p:cNvPr>
          <p:cNvSpPr txBox="1"/>
          <p:nvPr/>
        </p:nvSpPr>
        <p:spPr>
          <a:xfrm>
            <a:off x="9260542" y="2626659"/>
            <a:ext cx="2725270"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4">
                    <a:lumMod val="60000"/>
                    <a:lumOff val="40000"/>
                  </a:schemeClr>
                </a:solidFill>
              </a:rPr>
              <a:t>Highest Month - May</a:t>
            </a:r>
          </a:p>
          <a:p>
            <a:pPr marL="285750" indent="-285750">
              <a:buFont typeface="Wingdings" panose="05000000000000000000" pitchFamily="2" charset="2"/>
              <a:buChar char="q"/>
            </a:pPr>
            <a:r>
              <a:rPr lang="en-US" dirty="0">
                <a:solidFill>
                  <a:schemeClr val="bg1"/>
                </a:solidFill>
              </a:rPr>
              <a:t>Lowest month - Jan</a:t>
            </a:r>
          </a:p>
        </p:txBody>
      </p:sp>
      <p:sp>
        <p:nvSpPr>
          <p:cNvPr id="10" name="TextBox 9">
            <a:extLst>
              <a:ext uri="{FF2B5EF4-FFF2-40B4-BE49-F238E27FC236}">
                <a16:creationId xmlns:a16="http://schemas.microsoft.com/office/drawing/2014/main" id="{F38CED4A-1FD5-4417-9276-3FC1DD4CA736}"/>
              </a:ext>
            </a:extLst>
          </p:cNvPr>
          <p:cNvSpPr txBox="1"/>
          <p:nvPr/>
        </p:nvSpPr>
        <p:spPr>
          <a:xfrm>
            <a:off x="9260542" y="2175852"/>
            <a:ext cx="896472" cy="369332"/>
          </a:xfrm>
          <a:prstGeom prst="rect">
            <a:avLst/>
          </a:prstGeom>
          <a:solidFill>
            <a:srgbClr val="00B0F0"/>
          </a:solidFill>
          <a:effectLst>
            <a:glow rad="63500">
              <a:schemeClr val="accent5">
                <a:satMod val="175000"/>
                <a:alpha val="40000"/>
              </a:schemeClr>
            </a:glow>
          </a:effectLst>
        </p:spPr>
        <p:txBody>
          <a:bodyPr wrap="square" rtlCol="0">
            <a:spAutoFit/>
          </a:bodyPr>
          <a:lstStyle/>
          <a:p>
            <a:r>
              <a:rPr lang="en-US" dirty="0"/>
              <a:t>RPR%</a:t>
            </a:r>
          </a:p>
        </p:txBody>
      </p:sp>
      <p:sp>
        <p:nvSpPr>
          <p:cNvPr id="11" name="TextBox 10">
            <a:extLst>
              <a:ext uri="{FF2B5EF4-FFF2-40B4-BE49-F238E27FC236}">
                <a16:creationId xmlns:a16="http://schemas.microsoft.com/office/drawing/2014/main" id="{088FCE52-8160-478F-B1D8-E69C7B86C0E9}"/>
              </a:ext>
            </a:extLst>
          </p:cNvPr>
          <p:cNvSpPr txBox="1"/>
          <p:nvPr/>
        </p:nvSpPr>
        <p:spPr>
          <a:xfrm>
            <a:off x="9296856" y="3324096"/>
            <a:ext cx="1945340" cy="369332"/>
          </a:xfrm>
          <a:prstGeom prst="rect">
            <a:avLst/>
          </a:prstGeom>
          <a:solidFill>
            <a:schemeClr val="bg1"/>
          </a:solidFill>
          <a:effectLst>
            <a:glow rad="63500">
              <a:schemeClr val="accent4">
                <a:satMod val="175000"/>
                <a:alpha val="40000"/>
              </a:schemeClr>
            </a:glow>
          </a:effectLst>
        </p:spPr>
        <p:txBody>
          <a:bodyPr wrap="square" rtlCol="0">
            <a:spAutoFit/>
          </a:bodyPr>
          <a:lstStyle/>
          <a:p>
            <a:r>
              <a:rPr lang="en-US" dirty="0"/>
              <a:t>Top 2 cities</a:t>
            </a:r>
          </a:p>
        </p:txBody>
      </p:sp>
      <p:sp>
        <p:nvSpPr>
          <p:cNvPr id="12" name="TextBox 11">
            <a:extLst>
              <a:ext uri="{FF2B5EF4-FFF2-40B4-BE49-F238E27FC236}">
                <a16:creationId xmlns:a16="http://schemas.microsoft.com/office/drawing/2014/main" id="{EBCFC43A-B2EC-4AA5-A7D0-2CF9FAA53A7D}"/>
              </a:ext>
            </a:extLst>
          </p:cNvPr>
          <p:cNvSpPr txBox="1"/>
          <p:nvPr/>
        </p:nvSpPr>
        <p:spPr>
          <a:xfrm>
            <a:off x="9372600" y="3805272"/>
            <a:ext cx="1389529"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Surat</a:t>
            </a:r>
          </a:p>
          <a:p>
            <a:pPr marL="285750" indent="-285750">
              <a:buFont typeface="Arial" panose="020B0604020202020204" pitchFamily="34" charset="0"/>
              <a:buChar char="•"/>
            </a:pPr>
            <a:r>
              <a:rPr lang="en-US" dirty="0">
                <a:solidFill>
                  <a:schemeClr val="bg1"/>
                </a:solidFill>
              </a:rPr>
              <a:t>Lucknow</a:t>
            </a:r>
          </a:p>
        </p:txBody>
      </p:sp>
      <p:sp>
        <p:nvSpPr>
          <p:cNvPr id="13" name="TextBox 12">
            <a:extLst>
              <a:ext uri="{FF2B5EF4-FFF2-40B4-BE49-F238E27FC236}">
                <a16:creationId xmlns:a16="http://schemas.microsoft.com/office/drawing/2014/main" id="{5369FAC1-0873-46E7-B6C6-901660D88B44}"/>
              </a:ext>
            </a:extLst>
          </p:cNvPr>
          <p:cNvSpPr txBox="1"/>
          <p:nvPr/>
        </p:nvSpPr>
        <p:spPr>
          <a:xfrm>
            <a:off x="9318813" y="4502709"/>
            <a:ext cx="1949822" cy="369332"/>
          </a:xfrm>
          <a:prstGeom prst="rect">
            <a:avLst/>
          </a:prstGeom>
          <a:solidFill>
            <a:schemeClr val="bg1"/>
          </a:solidFill>
          <a:effectLst>
            <a:glow rad="63500">
              <a:schemeClr val="accent4">
                <a:satMod val="175000"/>
                <a:alpha val="40000"/>
              </a:schemeClr>
            </a:glow>
          </a:effectLst>
        </p:spPr>
        <p:txBody>
          <a:bodyPr wrap="square" rtlCol="0">
            <a:spAutoFit/>
          </a:bodyPr>
          <a:lstStyle/>
          <a:p>
            <a:r>
              <a:rPr lang="en-US" dirty="0"/>
              <a:t>Bottom 2 cities</a:t>
            </a:r>
          </a:p>
        </p:txBody>
      </p:sp>
      <p:sp>
        <p:nvSpPr>
          <p:cNvPr id="14" name="TextBox 13">
            <a:extLst>
              <a:ext uri="{FF2B5EF4-FFF2-40B4-BE49-F238E27FC236}">
                <a16:creationId xmlns:a16="http://schemas.microsoft.com/office/drawing/2014/main" id="{62A305E9-B536-4265-8252-A4A8C78406C3}"/>
              </a:ext>
            </a:extLst>
          </p:cNvPr>
          <p:cNvSpPr txBox="1"/>
          <p:nvPr/>
        </p:nvSpPr>
        <p:spPr>
          <a:xfrm>
            <a:off x="9372600" y="4932578"/>
            <a:ext cx="1389529"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Mysore</a:t>
            </a:r>
          </a:p>
          <a:p>
            <a:pPr marL="285750" indent="-285750">
              <a:buFont typeface="Arial" panose="020B0604020202020204" pitchFamily="34" charset="0"/>
              <a:buChar char="•"/>
            </a:pPr>
            <a:r>
              <a:rPr lang="en-US" dirty="0">
                <a:solidFill>
                  <a:schemeClr val="bg1"/>
                </a:solidFill>
              </a:rPr>
              <a:t>Jaipur</a:t>
            </a:r>
          </a:p>
        </p:txBody>
      </p:sp>
    </p:spTree>
    <p:extLst>
      <p:ext uri="{BB962C8B-B14F-4D97-AF65-F5344CB8AC3E}">
        <p14:creationId xmlns:p14="http://schemas.microsoft.com/office/powerpoint/2010/main" val="27779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34220" y="2644577"/>
            <a:ext cx="4715669" cy="582712"/>
          </a:xfrm>
          <a:prstGeom prst="rect">
            <a:avLst/>
          </a:prstGeom>
          <a:noFill/>
          <a:ln/>
        </p:spPr>
        <p:txBody>
          <a:bodyPr wrap="none" lIns="0" tIns="0" rIns="0" bIns="0" rtlCol="0" anchor="t"/>
          <a:lstStyle/>
          <a:p>
            <a:pPr>
              <a:lnSpc>
                <a:spcPts val="4583"/>
              </a:lnSpc>
            </a:pPr>
            <a:r>
              <a:rPr lang="en-US" sz="3667" b="1" dirty="0">
                <a:solidFill>
                  <a:srgbClr val="F0FCFF"/>
                </a:solidFill>
                <a:latin typeface="Spline Sans Bold" pitchFamily="34" charset="0"/>
                <a:ea typeface="Spline Sans Bold" pitchFamily="34" charset="-122"/>
                <a:cs typeface="Spline Sans Bold" pitchFamily="34" charset="-120"/>
              </a:rPr>
              <a:t>Secondary Questions</a:t>
            </a:r>
            <a:endParaRPr lang="en-US" sz="3667" dirty="0"/>
          </a:p>
        </p:txBody>
      </p:sp>
      <p:sp>
        <p:nvSpPr>
          <p:cNvPr id="4" name="Text 1"/>
          <p:cNvSpPr/>
          <p:nvPr/>
        </p:nvSpPr>
        <p:spPr>
          <a:xfrm>
            <a:off x="734219" y="3541911"/>
            <a:ext cx="6151563" cy="671513"/>
          </a:xfrm>
          <a:prstGeom prst="rect">
            <a:avLst/>
          </a:prstGeom>
          <a:noFill/>
          <a:ln/>
        </p:spPr>
        <p:txBody>
          <a:bodyPr wrap="square" lIns="0" tIns="0" rIns="0" bIns="0" rtlCol="0" anchor="t"/>
          <a:lstStyle/>
          <a:p>
            <a:pPr>
              <a:lnSpc>
                <a:spcPts val="2625"/>
              </a:lnSpc>
            </a:pPr>
            <a:r>
              <a:rPr lang="en-US" sz="1625" dirty="0">
                <a:solidFill>
                  <a:srgbClr val="E0E4E6"/>
                </a:solidFill>
                <a:latin typeface="Barlow" pitchFamily="34" charset="0"/>
                <a:ea typeface="Barlow" pitchFamily="34" charset="-122"/>
                <a:cs typeface="Barlow" pitchFamily="34" charset="-120"/>
              </a:rPr>
              <a:t>The secondary questions provide further insights into the primary questions.</a:t>
            </a:r>
            <a:endParaRPr lang="en-US" sz="16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B41DFB8-544A-43FC-9F79-F2C87E307755}"/>
              </a:ext>
            </a:extLst>
          </p:cNvPr>
          <p:cNvSpPr txBox="1"/>
          <p:nvPr/>
        </p:nvSpPr>
        <p:spPr>
          <a:xfrm flipH="1">
            <a:off x="668317" y="2483222"/>
            <a:ext cx="10040471" cy="2862322"/>
          </a:xfrm>
          <a:prstGeom prst="rect">
            <a:avLst/>
          </a:prstGeom>
          <a:noFill/>
        </p:spPr>
        <p:txBody>
          <a:bodyPr wrap="square" rtlCol="0">
            <a:spAutoFit/>
          </a:bodyPr>
          <a:lstStyle/>
          <a:p>
            <a:pPr marL="342900" lvl="0" indent="-342900" algn="just">
              <a:buFont typeface="+mj-lt"/>
              <a:buAutoNum type="arabicPeriod"/>
            </a:pPr>
            <a:r>
              <a:rPr lang="en-US" b="1" dirty="0">
                <a:solidFill>
                  <a:srgbClr val="00B0F0"/>
                </a:solidFill>
              </a:rPr>
              <a:t>Quality of Service</a:t>
            </a:r>
            <a:r>
              <a:rPr lang="en-US" dirty="0">
                <a:solidFill>
                  <a:srgbClr val="00B0F0"/>
                </a:solidFill>
              </a:rPr>
              <a:t>: </a:t>
            </a:r>
            <a:r>
              <a:rPr lang="en-US" dirty="0">
                <a:solidFill>
                  <a:schemeClr val="bg1"/>
                </a:solidFill>
              </a:rPr>
              <a:t>High-quality service leads to </a:t>
            </a:r>
            <a:r>
              <a:rPr lang="en-US" b="1" dirty="0">
                <a:solidFill>
                  <a:schemeClr val="bg1"/>
                </a:solidFill>
              </a:rPr>
              <a:t>higher repeat rates</a:t>
            </a:r>
            <a:r>
              <a:rPr lang="en-US" dirty="0">
                <a:solidFill>
                  <a:schemeClr val="bg1"/>
                </a:solidFill>
              </a:rPr>
              <a:t> (seen in </a:t>
            </a:r>
            <a:r>
              <a:rPr lang="en-US" b="1" dirty="0">
                <a:solidFill>
                  <a:schemeClr val="bg1"/>
                </a:solidFill>
              </a:rPr>
              <a:t>Jaipur</a:t>
            </a:r>
            <a:r>
              <a:rPr lang="en-US" dirty="0">
                <a:solidFill>
                  <a:schemeClr val="bg1"/>
                </a:solidFill>
              </a:rPr>
              <a:t>, </a:t>
            </a:r>
            <a:r>
              <a:rPr lang="en-US" b="1" dirty="0">
                <a:solidFill>
                  <a:schemeClr val="bg1"/>
                </a:solidFill>
              </a:rPr>
              <a:t>Kochi</a:t>
            </a:r>
            <a:r>
              <a:rPr lang="en-US" dirty="0">
                <a:solidFill>
                  <a:schemeClr val="bg1"/>
                </a:solidFill>
              </a:rPr>
              <a:t>, and </a:t>
            </a:r>
            <a:r>
              <a:rPr lang="en-US" b="1" dirty="0">
                <a:solidFill>
                  <a:schemeClr val="bg1"/>
                </a:solidFill>
              </a:rPr>
              <a:t>Mysore</a:t>
            </a:r>
            <a:r>
              <a:rPr lang="en-US" dirty="0">
                <a:solidFill>
                  <a:schemeClr val="bg1"/>
                </a:solidFill>
              </a:rPr>
              <a:t>).</a:t>
            </a:r>
          </a:p>
          <a:p>
            <a:pPr marL="342900" lvl="0" indent="-342900" algn="just">
              <a:buFont typeface="+mj-lt"/>
              <a:buAutoNum type="arabicPeriod"/>
            </a:pPr>
            <a:r>
              <a:rPr lang="en-US" b="1" dirty="0">
                <a:solidFill>
                  <a:srgbClr val="00B0F0"/>
                </a:solidFill>
              </a:rPr>
              <a:t>Competitive Pricing</a:t>
            </a:r>
            <a:r>
              <a:rPr lang="en-US" dirty="0">
                <a:solidFill>
                  <a:srgbClr val="00B0F0"/>
                </a:solidFill>
              </a:rPr>
              <a:t>: </a:t>
            </a:r>
            <a:r>
              <a:rPr lang="en-US" b="1" dirty="0">
                <a:solidFill>
                  <a:schemeClr val="bg1"/>
                </a:solidFill>
              </a:rPr>
              <a:t>Affordability</a:t>
            </a:r>
            <a:r>
              <a:rPr lang="en-US" dirty="0">
                <a:solidFill>
                  <a:schemeClr val="bg1"/>
                </a:solidFill>
              </a:rPr>
              <a:t> and </a:t>
            </a:r>
            <a:r>
              <a:rPr lang="en-US" b="1" dirty="0">
                <a:solidFill>
                  <a:schemeClr val="bg1"/>
                </a:solidFill>
              </a:rPr>
              <a:t>value for money</a:t>
            </a:r>
            <a:r>
              <a:rPr lang="en-US" dirty="0">
                <a:solidFill>
                  <a:schemeClr val="bg1"/>
                </a:solidFill>
              </a:rPr>
              <a:t> can increase repeat usage, but </a:t>
            </a:r>
            <a:r>
              <a:rPr lang="en-US" b="1" dirty="0">
                <a:solidFill>
                  <a:schemeClr val="bg1"/>
                </a:solidFill>
              </a:rPr>
              <a:t>premium pricing</a:t>
            </a:r>
            <a:r>
              <a:rPr lang="en-US" dirty="0">
                <a:solidFill>
                  <a:schemeClr val="bg1"/>
                </a:solidFill>
              </a:rPr>
              <a:t> in cities like </a:t>
            </a:r>
            <a:r>
              <a:rPr lang="en-US" b="1" dirty="0">
                <a:solidFill>
                  <a:schemeClr val="bg1"/>
                </a:solidFill>
              </a:rPr>
              <a:t>Jaipur</a:t>
            </a:r>
            <a:r>
              <a:rPr lang="en-US" dirty="0">
                <a:solidFill>
                  <a:schemeClr val="bg1"/>
                </a:solidFill>
              </a:rPr>
              <a:t> is justified by </a:t>
            </a:r>
            <a:r>
              <a:rPr lang="en-US" b="1" dirty="0">
                <a:solidFill>
                  <a:schemeClr val="bg1"/>
                </a:solidFill>
              </a:rPr>
              <a:t>higher quality</a:t>
            </a:r>
            <a:r>
              <a:rPr lang="en-US" dirty="0">
                <a:solidFill>
                  <a:schemeClr val="bg1"/>
                </a:solidFill>
              </a:rPr>
              <a:t>.</a:t>
            </a:r>
          </a:p>
          <a:p>
            <a:pPr marL="342900" lvl="0" indent="-342900" algn="just">
              <a:buFont typeface="+mj-lt"/>
              <a:buAutoNum type="arabicPeriod"/>
            </a:pPr>
            <a:r>
              <a:rPr lang="en-US" b="1" dirty="0">
                <a:solidFill>
                  <a:srgbClr val="00B0F0"/>
                </a:solidFill>
              </a:rPr>
              <a:t>City Demographics</a:t>
            </a:r>
            <a:r>
              <a:rPr lang="en-US" dirty="0">
                <a:solidFill>
                  <a:srgbClr val="00B0F0"/>
                </a:solidFill>
              </a:rPr>
              <a:t>: </a:t>
            </a:r>
            <a:r>
              <a:rPr lang="en-US" b="1" dirty="0">
                <a:solidFill>
                  <a:schemeClr val="bg1"/>
                </a:solidFill>
              </a:rPr>
              <a:t>Business hubs</a:t>
            </a:r>
            <a:r>
              <a:rPr lang="en-US" dirty="0">
                <a:solidFill>
                  <a:schemeClr val="bg1"/>
                </a:solidFill>
              </a:rPr>
              <a:t> (like </a:t>
            </a:r>
            <a:r>
              <a:rPr lang="en-US" b="1" dirty="0">
                <a:solidFill>
                  <a:schemeClr val="bg1"/>
                </a:solidFill>
              </a:rPr>
              <a:t>Lucknow</a:t>
            </a:r>
            <a:r>
              <a:rPr lang="en-US" dirty="0">
                <a:solidFill>
                  <a:schemeClr val="bg1"/>
                </a:solidFill>
              </a:rPr>
              <a:t>) have high repeat rates due to daily needs, whereas </a:t>
            </a:r>
            <a:r>
              <a:rPr lang="en-US" b="1" dirty="0">
                <a:solidFill>
                  <a:schemeClr val="bg1"/>
                </a:solidFill>
              </a:rPr>
              <a:t>tourism-centric cities</a:t>
            </a:r>
            <a:r>
              <a:rPr lang="en-US" dirty="0">
                <a:solidFill>
                  <a:schemeClr val="bg1"/>
                </a:solidFill>
              </a:rPr>
              <a:t> (like </a:t>
            </a:r>
            <a:r>
              <a:rPr lang="en-US" b="1" dirty="0">
                <a:solidFill>
                  <a:schemeClr val="bg1"/>
                </a:solidFill>
              </a:rPr>
              <a:t>Jaipur</a:t>
            </a:r>
            <a:r>
              <a:rPr lang="en-US" dirty="0">
                <a:solidFill>
                  <a:schemeClr val="bg1"/>
                </a:solidFill>
              </a:rPr>
              <a:t> and </a:t>
            </a:r>
            <a:r>
              <a:rPr lang="en-US" b="1" dirty="0">
                <a:solidFill>
                  <a:schemeClr val="bg1"/>
                </a:solidFill>
              </a:rPr>
              <a:t>Kochi</a:t>
            </a:r>
            <a:r>
              <a:rPr lang="en-US" dirty="0">
                <a:solidFill>
                  <a:schemeClr val="bg1"/>
                </a:solidFill>
              </a:rPr>
              <a:t>) face more seasonal demand.</a:t>
            </a:r>
          </a:p>
          <a:p>
            <a:pPr marL="342900" lvl="0" indent="-342900" algn="just">
              <a:buFont typeface="+mj-lt"/>
              <a:buAutoNum type="arabicPeriod"/>
            </a:pPr>
            <a:r>
              <a:rPr lang="en-US" b="1" dirty="0">
                <a:solidFill>
                  <a:srgbClr val="00B0F0"/>
                </a:solidFill>
              </a:rPr>
              <a:t>Fleet Availability</a:t>
            </a:r>
            <a:r>
              <a:rPr lang="en-US" dirty="0">
                <a:solidFill>
                  <a:srgbClr val="00B0F0"/>
                </a:solidFill>
              </a:rPr>
              <a:t>: </a:t>
            </a:r>
            <a:r>
              <a:rPr lang="en-US" dirty="0">
                <a:solidFill>
                  <a:schemeClr val="bg1"/>
                </a:solidFill>
              </a:rPr>
              <a:t>Ensuring </a:t>
            </a:r>
            <a:r>
              <a:rPr lang="en-US" b="1" dirty="0">
                <a:solidFill>
                  <a:schemeClr val="bg1"/>
                </a:solidFill>
              </a:rPr>
              <a:t>availability during peak times</a:t>
            </a:r>
            <a:r>
              <a:rPr lang="en-US" dirty="0">
                <a:solidFill>
                  <a:schemeClr val="bg1"/>
                </a:solidFill>
              </a:rPr>
              <a:t> increases </a:t>
            </a:r>
            <a:r>
              <a:rPr lang="en-US" b="1" dirty="0">
                <a:solidFill>
                  <a:schemeClr val="bg1"/>
                </a:solidFill>
              </a:rPr>
              <a:t>repeat customers</a:t>
            </a:r>
            <a:r>
              <a:rPr lang="en-US" dirty="0">
                <a:solidFill>
                  <a:schemeClr val="bg1"/>
                </a:solidFill>
              </a:rPr>
              <a:t> by enhancing convenience and reliability.</a:t>
            </a:r>
          </a:p>
          <a:p>
            <a:pPr marL="342900" lvl="0" indent="-342900" algn="just">
              <a:buFont typeface="+mj-lt"/>
              <a:buAutoNum type="arabicPeriod"/>
            </a:pPr>
            <a:r>
              <a:rPr lang="en-US" b="1" dirty="0">
                <a:solidFill>
                  <a:srgbClr val="00B0F0"/>
                </a:solidFill>
              </a:rPr>
              <a:t>Seasonality of Demand</a:t>
            </a:r>
            <a:r>
              <a:rPr lang="en-US" dirty="0">
                <a:solidFill>
                  <a:srgbClr val="00B0F0"/>
                </a:solidFill>
              </a:rPr>
              <a:t>: </a:t>
            </a:r>
            <a:r>
              <a:rPr lang="en-US" dirty="0">
                <a:solidFill>
                  <a:schemeClr val="bg1"/>
                </a:solidFill>
              </a:rPr>
              <a:t>Cities with </a:t>
            </a:r>
            <a:r>
              <a:rPr lang="en-US" b="1" dirty="0">
                <a:solidFill>
                  <a:schemeClr val="bg1"/>
                </a:solidFill>
              </a:rPr>
              <a:t>seasonal tourism</a:t>
            </a:r>
            <a:r>
              <a:rPr lang="en-US" dirty="0">
                <a:solidFill>
                  <a:schemeClr val="bg1"/>
                </a:solidFill>
              </a:rPr>
              <a:t> (like </a:t>
            </a:r>
            <a:r>
              <a:rPr lang="en-US" b="1" dirty="0">
                <a:solidFill>
                  <a:schemeClr val="bg1"/>
                </a:solidFill>
              </a:rPr>
              <a:t>Mysore</a:t>
            </a:r>
            <a:r>
              <a:rPr lang="en-US" dirty="0">
                <a:solidFill>
                  <a:schemeClr val="bg1"/>
                </a:solidFill>
              </a:rPr>
              <a:t>) need </a:t>
            </a:r>
            <a:r>
              <a:rPr lang="en-US" b="1" dirty="0">
                <a:solidFill>
                  <a:schemeClr val="bg1"/>
                </a:solidFill>
              </a:rPr>
              <a:t>year-round engagement strategies</a:t>
            </a:r>
            <a:r>
              <a:rPr lang="en-US" dirty="0">
                <a:solidFill>
                  <a:schemeClr val="bg1"/>
                </a:solidFill>
              </a:rPr>
              <a:t> to boost repeat rates.</a:t>
            </a:r>
          </a:p>
        </p:txBody>
      </p:sp>
      <p:sp>
        <p:nvSpPr>
          <p:cNvPr id="4" name="TextBox 3">
            <a:extLst>
              <a:ext uri="{FF2B5EF4-FFF2-40B4-BE49-F238E27FC236}">
                <a16:creationId xmlns:a16="http://schemas.microsoft.com/office/drawing/2014/main" id="{B38D4B67-7BF8-4A34-9EBC-EBAB54F5BFBD}"/>
              </a:ext>
            </a:extLst>
          </p:cNvPr>
          <p:cNvSpPr txBox="1"/>
          <p:nvPr/>
        </p:nvSpPr>
        <p:spPr>
          <a:xfrm>
            <a:off x="735107" y="681318"/>
            <a:ext cx="10040470" cy="1231106"/>
          </a:xfrm>
          <a:prstGeom prst="rect">
            <a:avLst/>
          </a:prstGeom>
          <a:noFill/>
        </p:spPr>
        <p:txBody>
          <a:bodyPr wrap="square" rtlCol="0">
            <a:spAutoFit/>
          </a:bodyPr>
          <a:lstStyle/>
          <a:p>
            <a:r>
              <a:rPr lang="en-US" sz="2000" b="1" dirty="0">
                <a:solidFill>
                  <a:schemeClr val="accent4">
                    <a:lumMod val="75000"/>
                  </a:schemeClr>
                </a:solidFill>
              </a:rPr>
              <a:t>Q1.Factors influencing Repeat passenger rate</a:t>
            </a:r>
          </a:p>
          <a:p>
            <a:r>
              <a:rPr lang="en-US" dirty="0">
                <a:solidFill>
                  <a:schemeClr val="bg1"/>
                </a:solidFill>
              </a:rPr>
              <a:t>• What factors (such as quality of service, competitive pricing, or city demographics) might contribute to higher or lower repeat passenger rates in different cities? Are there correlations with socioeconomic or lifestyle patterns in these cities?</a:t>
            </a:r>
          </a:p>
        </p:txBody>
      </p:sp>
    </p:spTree>
    <p:extLst>
      <p:ext uri="{BB962C8B-B14F-4D97-AF65-F5344CB8AC3E}">
        <p14:creationId xmlns:p14="http://schemas.microsoft.com/office/powerpoint/2010/main" val="426093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3405E0FA-9CFC-49B3-BFCB-45261BFD9B18}"/>
              </a:ext>
            </a:extLst>
          </p:cNvPr>
          <p:cNvSpPr txBox="1"/>
          <p:nvPr/>
        </p:nvSpPr>
        <p:spPr>
          <a:xfrm>
            <a:off x="737546" y="546846"/>
            <a:ext cx="10172502" cy="923330"/>
          </a:xfrm>
          <a:prstGeom prst="rect">
            <a:avLst/>
          </a:prstGeom>
          <a:noFill/>
        </p:spPr>
        <p:txBody>
          <a:bodyPr wrap="square" rtlCol="0">
            <a:spAutoFit/>
          </a:bodyPr>
          <a:lstStyle/>
          <a:p>
            <a:r>
              <a:rPr lang="en-US" b="1" dirty="0">
                <a:solidFill>
                  <a:srgbClr val="FFC000"/>
                </a:solidFill>
              </a:rPr>
              <a:t>Q2.Tourism versus Business demand impact</a:t>
            </a:r>
          </a:p>
          <a:p>
            <a:r>
              <a:rPr lang="en-US" dirty="0">
                <a:solidFill>
                  <a:schemeClr val="bg1"/>
                </a:solidFill>
              </a:rPr>
              <a:t>• How do tourism seasons or local events (festivals, conferences) impact Goodcabs' demand patterns?   Would tailoring marketing efforts to these events increase trip volume in tourism-oriented cities?</a:t>
            </a:r>
          </a:p>
        </p:txBody>
      </p:sp>
      <p:sp>
        <p:nvSpPr>
          <p:cNvPr id="4" name="TextBox 3">
            <a:extLst>
              <a:ext uri="{FF2B5EF4-FFF2-40B4-BE49-F238E27FC236}">
                <a16:creationId xmlns:a16="http://schemas.microsoft.com/office/drawing/2014/main" id="{5603AC83-611C-4B32-9423-48365A157A16}"/>
              </a:ext>
            </a:extLst>
          </p:cNvPr>
          <p:cNvSpPr txBox="1"/>
          <p:nvPr/>
        </p:nvSpPr>
        <p:spPr>
          <a:xfrm>
            <a:off x="833376" y="1624931"/>
            <a:ext cx="10648709" cy="4370427"/>
          </a:xfrm>
          <a:prstGeom prst="rect">
            <a:avLst/>
          </a:prstGeom>
          <a:noFill/>
        </p:spPr>
        <p:txBody>
          <a:bodyPr wrap="square" rtlCol="0">
            <a:spAutoFit/>
          </a:bodyPr>
          <a:lstStyle/>
          <a:p>
            <a:pPr algn="just"/>
            <a:r>
              <a:rPr lang="en-US" b="1" dirty="0">
                <a:solidFill>
                  <a:srgbClr val="00B0F0"/>
                </a:solidFill>
              </a:rPr>
              <a:t>1. Tourism Demand Impact</a:t>
            </a:r>
            <a:endParaRPr lang="en-US" dirty="0">
              <a:solidFill>
                <a:srgbClr val="00B0F0"/>
              </a:solidFill>
            </a:endParaRPr>
          </a:p>
          <a:p>
            <a:pPr algn="just"/>
            <a:r>
              <a:rPr lang="en-US" sz="1600" dirty="0">
                <a:solidFill>
                  <a:srgbClr val="FFC000"/>
                </a:solidFill>
              </a:rPr>
              <a:t>Tourism Seasons: </a:t>
            </a:r>
            <a:r>
              <a:rPr lang="en-US" sz="1600" dirty="0">
                <a:solidFill>
                  <a:schemeClr val="bg1"/>
                </a:solidFill>
              </a:rPr>
              <a:t>High demand during peak seasons (e.g., winter months in Jaipur, Kochi); lower demand off-season, offset by local events.</a:t>
            </a:r>
          </a:p>
          <a:p>
            <a:pPr algn="just"/>
            <a:r>
              <a:rPr lang="en-US" sz="1600" dirty="0">
                <a:solidFill>
                  <a:schemeClr val="accent4"/>
                </a:solidFill>
              </a:rPr>
              <a:t>Local Events: </a:t>
            </a:r>
            <a:r>
              <a:rPr lang="en-US" sz="1600" dirty="0">
                <a:solidFill>
                  <a:schemeClr val="bg1"/>
                </a:solidFill>
              </a:rPr>
              <a:t>Festivals, fairs, and conferences (e.g., Pushkar Camel Fair) create spikes in demand for tourist transport.</a:t>
            </a:r>
          </a:p>
          <a:p>
            <a:pPr algn="just"/>
            <a:r>
              <a:rPr lang="en-US" sz="1600" dirty="0">
                <a:solidFill>
                  <a:schemeClr val="accent5">
                    <a:lumMod val="75000"/>
                  </a:schemeClr>
                </a:solidFill>
              </a:rPr>
              <a:t>Marketing Strategies:</a:t>
            </a:r>
          </a:p>
          <a:p>
            <a:pPr lvl="1" algn="just"/>
            <a:r>
              <a:rPr lang="en-US" sz="1600" b="1" dirty="0">
                <a:solidFill>
                  <a:schemeClr val="bg1"/>
                </a:solidFill>
              </a:rPr>
              <a:t>Promotions</a:t>
            </a:r>
            <a:r>
              <a:rPr lang="en-US" sz="1600" dirty="0">
                <a:solidFill>
                  <a:schemeClr val="bg1"/>
                </a:solidFill>
              </a:rPr>
              <a:t>: Offer discounts for tourists during peak periods.</a:t>
            </a:r>
          </a:p>
          <a:p>
            <a:pPr lvl="1" algn="just"/>
            <a:r>
              <a:rPr lang="en-US" sz="1600" b="1" dirty="0">
                <a:solidFill>
                  <a:schemeClr val="bg1"/>
                </a:solidFill>
              </a:rPr>
              <a:t>Partnerships</a:t>
            </a:r>
            <a:r>
              <a:rPr lang="en-US" sz="1600" dirty="0">
                <a:solidFill>
                  <a:schemeClr val="bg1"/>
                </a:solidFill>
              </a:rPr>
              <a:t>: Collaborate with hotels and attractions for discounted rides.</a:t>
            </a:r>
          </a:p>
          <a:p>
            <a:pPr lvl="1" algn="just"/>
            <a:r>
              <a:rPr lang="en-US" sz="1600" b="1" dirty="0">
                <a:solidFill>
                  <a:schemeClr val="bg1"/>
                </a:solidFill>
              </a:rPr>
              <a:t>Customized Packages</a:t>
            </a:r>
            <a:r>
              <a:rPr lang="en-US" sz="1600" dirty="0">
                <a:solidFill>
                  <a:schemeClr val="bg1"/>
                </a:solidFill>
              </a:rPr>
              <a:t>: City tours, airport transfers, and unlimited ride passes.</a:t>
            </a:r>
          </a:p>
          <a:p>
            <a:pPr lvl="1" algn="just"/>
            <a:endParaRPr lang="en-US" sz="1600" dirty="0">
              <a:solidFill>
                <a:schemeClr val="bg1"/>
              </a:solidFill>
            </a:endParaRPr>
          </a:p>
          <a:p>
            <a:pPr algn="just"/>
            <a:r>
              <a:rPr lang="en-US" b="1" dirty="0">
                <a:solidFill>
                  <a:srgbClr val="00B0F0"/>
                </a:solidFill>
              </a:rPr>
              <a:t>2. Business Demand Impact</a:t>
            </a:r>
            <a:endParaRPr lang="en-US" dirty="0">
              <a:solidFill>
                <a:srgbClr val="00B0F0"/>
              </a:solidFill>
            </a:endParaRPr>
          </a:p>
          <a:p>
            <a:pPr algn="just"/>
            <a:r>
              <a:rPr lang="en-US" sz="1600" dirty="0">
                <a:solidFill>
                  <a:srgbClr val="FFC000"/>
                </a:solidFill>
              </a:rPr>
              <a:t>Business Travel</a:t>
            </a:r>
            <a:r>
              <a:rPr lang="en-US" sz="1600" dirty="0">
                <a:solidFill>
                  <a:schemeClr val="bg1"/>
                </a:solidFill>
              </a:rPr>
              <a:t>: Higher demand on weekdays, focused on commuting, meetings, and airport transfers.</a:t>
            </a:r>
          </a:p>
          <a:p>
            <a:pPr algn="just"/>
            <a:r>
              <a:rPr lang="en-US" sz="1600" dirty="0">
                <a:solidFill>
                  <a:srgbClr val="FFC000"/>
                </a:solidFill>
              </a:rPr>
              <a:t>Local Business Events: </a:t>
            </a:r>
            <a:r>
              <a:rPr lang="en-US" sz="1600" dirty="0">
                <a:solidFill>
                  <a:schemeClr val="bg1"/>
                </a:solidFill>
              </a:rPr>
              <a:t>Conferences and trade fairs (e.g., Lucknow, Vadodara) increase need for group or corporate transport.</a:t>
            </a:r>
          </a:p>
          <a:p>
            <a:pPr algn="just"/>
            <a:r>
              <a:rPr lang="en-US" sz="1600" dirty="0">
                <a:solidFill>
                  <a:schemeClr val="accent5">
                    <a:lumMod val="75000"/>
                  </a:schemeClr>
                </a:solidFill>
              </a:rPr>
              <a:t>Marketing Strategies:</a:t>
            </a:r>
          </a:p>
          <a:p>
            <a:pPr lvl="1" algn="just"/>
            <a:r>
              <a:rPr lang="en-US" sz="1600" b="1" dirty="0">
                <a:solidFill>
                  <a:schemeClr val="bg1"/>
                </a:solidFill>
              </a:rPr>
              <a:t>Corporate Partnerships</a:t>
            </a:r>
            <a:r>
              <a:rPr lang="en-US" sz="1600" dirty="0">
                <a:solidFill>
                  <a:schemeClr val="bg1"/>
                </a:solidFill>
              </a:rPr>
              <a:t>: Offer discounts for frequent business travelers.</a:t>
            </a:r>
          </a:p>
          <a:p>
            <a:pPr lvl="1" algn="just"/>
            <a:r>
              <a:rPr lang="en-US" sz="1600" b="1" dirty="0">
                <a:solidFill>
                  <a:schemeClr val="bg1"/>
                </a:solidFill>
              </a:rPr>
              <a:t>Loyalty Programs</a:t>
            </a:r>
            <a:r>
              <a:rPr lang="en-US" sz="1600" dirty="0">
                <a:solidFill>
                  <a:schemeClr val="bg1"/>
                </a:solidFill>
              </a:rPr>
              <a:t>: Encourage regular use with business rewards or subscriptions.</a:t>
            </a:r>
          </a:p>
          <a:p>
            <a:pPr lvl="1" algn="just"/>
            <a:r>
              <a:rPr lang="en-US" sz="1600" b="1" dirty="0">
                <a:solidFill>
                  <a:schemeClr val="bg1"/>
                </a:solidFill>
              </a:rPr>
              <a:t>Event-Based Marketing</a:t>
            </a:r>
            <a:r>
              <a:rPr lang="en-US" sz="1600" dirty="0">
                <a:solidFill>
                  <a:schemeClr val="bg1"/>
                </a:solidFill>
              </a:rPr>
              <a:t>: Promotions during business events or conventions.</a:t>
            </a:r>
          </a:p>
          <a:p>
            <a:pPr lvl="1"/>
            <a:endParaRPr lang="en-US" dirty="0">
              <a:solidFill>
                <a:schemeClr val="bg1"/>
              </a:solidFill>
            </a:endParaRPr>
          </a:p>
        </p:txBody>
      </p:sp>
    </p:spTree>
    <p:extLst>
      <p:ext uri="{BB962C8B-B14F-4D97-AF65-F5344CB8AC3E}">
        <p14:creationId xmlns:p14="http://schemas.microsoft.com/office/powerpoint/2010/main" val="359995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1F8F80B-6C65-4B7A-BB0D-CC2894F721B6}"/>
              </a:ext>
            </a:extLst>
          </p:cNvPr>
          <p:cNvSpPr txBox="1"/>
          <p:nvPr/>
        </p:nvSpPr>
        <p:spPr>
          <a:xfrm flipH="1">
            <a:off x="890382" y="1905663"/>
            <a:ext cx="8137582" cy="244682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solidFill>
                  <a:schemeClr val="bg1"/>
                </a:solidFill>
              </a:rPr>
              <a:t>Electric Vehicle (EV) Adoption</a:t>
            </a:r>
          </a:p>
          <a:p>
            <a:pPr marL="285750" indent="-285750">
              <a:lnSpc>
                <a:spcPct val="150000"/>
              </a:lnSpc>
              <a:buFont typeface="Wingdings" panose="05000000000000000000" pitchFamily="2" charset="2"/>
              <a:buChar char="§"/>
            </a:pPr>
            <a:r>
              <a:rPr lang="en-US" dirty="0">
                <a:solidFill>
                  <a:schemeClr val="bg1"/>
                </a:solidFill>
              </a:rPr>
              <a:t>Green Energy Use</a:t>
            </a:r>
          </a:p>
          <a:p>
            <a:pPr marL="285750" indent="-285750">
              <a:lnSpc>
                <a:spcPct val="150000"/>
              </a:lnSpc>
              <a:buFont typeface="Wingdings" panose="05000000000000000000" pitchFamily="2" charset="2"/>
              <a:buChar char="§"/>
            </a:pPr>
            <a:r>
              <a:rPr lang="en-US" dirty="0">
                <a:solidFill>
                  <a:schemeClr val="bg1"/>
                </a:solidFill>
              </a:rPr>
              <a:t>Shared Mobility and Ride-Pooling</a:t>
            </a:r>
          </a:p>
          <a:p>
            <a:pPr marL="285750" indent="-285750">
              <a:lnSpc>
                <a:spcPct val="150000"/>
              </a:lnSpc>
              <a:buFont typeface="Wingdings" panose="05000000000000000000" pitchFamily="2" charset="2"/>
              <a:buChar char="§"/>
            </a:pPr>
            <a:r>
              <a:rPr lang="en-US" dirty="0">
                <a:solidFill>
                  <a:schemeClr val="bg1"/>
                </a:solidFill>
              </a:rPr>
              <a:t>Digital Platforms and AI-Driven Solutions</a:t>
            </a:r>
          </a:p>
          <a:p>
            <a:pPr marL="285750" indent="-285750">
              <a:lnSpc>
                <a:spcPct val="150000"/>
              </a:lnSpc>
              <a:buFont typeface="Wingdings" panose="05000000000000000000" pitchFamily="2" charset="2"/>
              <a:buChar char="§"/>
            </a:pPr>
            <a:r>
              <a:rPr lang="en-US" dirty="0">
                <a:solidFill>
                  <a:schemeClr val="bg1"/>
                </a:solidFill>
              </a:rPr>
              <a:t>Autonomous Vehicles (Long-Term Trend)</a:t>
            </a:r>
          </a:p>
          <a:p>
            <a:endParaRPr lang="en-US" dirty="0">
              <a:solidFill>
                <a:schemeClr val="bg1"/>
              </a:solidFill>
            </a:endParaRPr>
          </a:p>
        </p:txBody>
      </p:sp>
      <p:sp>
        <p:nvSpPr>
          <p:cNvPr id="4" name="TextBox 3">
            <a:extLst>
              <a:ext uri="{FF2B5EF4-FFF2-40B4-BE49-F238E27FC236}">
                <a16:creationId xmlns:a16="http://schemas.microsoft.com/office/drawing/2014/main" id="{4A505612-D18C-44E0-977F-754932EE4252}"/>
              </a:ext>
            </a:extLst>
          </p:cNvPr>
          <p:cNvSpPr txBox="1"/>
          <p:nvPr/>
        </p:nvSpPr>
        <p:spPr>
          <a:xfrm>
            <a:off x="820327" y="4927544"/>
            <a:ext cx="7043383" cy="923330"/>
          </a:xfrm>
          <a:prstGeom prst="rect">
            <a:avLst/>
          </a:prstGeom>
          <a:noFill/>
        </p:spPr>
        <p:txBody>
          <a:bodyPr wrap="square" rtlCol="0">
            <a:spAutoFit/>
          </a:bodyPr>
          <a:lstStyle/>
          <a:p>
            <a:r>
              <a:rPr lang="en-US" dirty="0">
                <a:solidFill>
                  <a:schemeClr val="bg1"/>
                </a:solidFill>
              </a:rPr>
              <a:t>Yes, Good Cabs should consider integrating EVs and eco-friendly initiatives to stay competitive, especially in tier-2 cities where sustainability is becoming an increasingly important factor for consumers. </a:t>
            </a:r>
          </a:p>
        </p:txBody>
      </p:sp>
      <p:sp>
        <p:nvSpPr>
          <p:cNvPr id="5" name="TextBox 4">
            <a:extLst>
              <a:ext uri="{FF2B5EF4-FFF2-40B4-BE49-F238E27FC236}">
                <a16:creationId xmlns:a16="http://schemas.microsoft.com/office/drawing/2014/main" id="{62D68AEC-508D-489F-B550-4A3BD1DA48F2}"/>
              </a:ext>
            </a:extLst>
          </p:cNvPr>
          <p:cNvSpPr txBox="1"/>
          <p:nvPr/>
        </p:nvSpPr>
        <p:spPr>
          <a:xfrm flipH="1">
            <a:off x="822431" y="482663"/>
            <a:ext cx="10269015" cy="1200329"/>
          </a:xfrm>
          <a:prstGeom prst="rect">
            <a:avLst/>
          </a:prstGeom>
          <a:noFill/>
        </p:spPr>
        <p:txBody>
          <a:bodyPr wrap="square" rtlCol="0">
            <a:spAutoFit/>
          </a:bodyPr>
          <a:lstStyle/>
          <a:p>
            <a:pPr algn="just"/>
            <a:r>
              <a:rPr lang="en-US" b="1" dirty="0">
                <a:solidFill>
                  <a:srgbClr val="FFC000"/>
                </a:solidFill>
              </a:rPr>
              <a:t>Q3.Emerging mobility trends  and Goodcabs Adaptation</a:t>
            </a:r>
          </a:p>
          <a:p>
            <a:pPr algn="just"/>
            <a:r>
              <a:rPr lang="en-US" dirty="0">
                <a:solidFill>
                  <a:schemeClr val="bg1"/>
                </a:solidFill>
              </a:rPr>
              <a:t>• What emerging mobility trends (such as electric vehicle adoption, green energy use) are impacting the cab service market in tier-2 cities? Should Goodcabs consider integrating electric vehicles or eco-friendly initiatives to stay competitive?</a:t>
            </a:r>
          </a:p>
        </p:txBody>
      </p:sp>
      <p:pic>
        <p:nvPicPr>
          <p:cNvPr id="6" name="Image 0" descr="preencoded.png">
            <a:extLst>
              <a:ext uri="{FF2B5EF4-FFF2-40B4-BE49-F238E27FC236}">
                <a16:creationId xmlns:a16="http://schemas.microsoft.com/office/drawing/2014/main" id="{25F3BFC6-026D-429E-95A6-C6DAD9458D6D}"/>
              </a:ext>
            </a:extLst>
          </p:cNvPr>
          <p:cNvPicPr>
            <a:picLocks noChangeAspect="1"/>
          </p:cNvPicPr>
          <p:nvPr/>
        </p:nvPicPr>
        <p:blipFill>
          <a:blip r:embed="rId3"/>
          <a:stretch>
            <a:fillRect/>
          </a:stretch>
        </p:blipFill>
        <p:spPr>
          <a:xfrm>
            <a:off x="7718612" y="1267555"/>
            <a:ext cx="4289669" cy="5405718"/>
          </a:xfrm>
          <a:prstGeom prst="rect">
            <a:avLst/>
          </a:prstGeom>
        </p:spPr>
      </p:pic>
    </p:spTree>
    <p:extLst>
      <p:ext uri="{BB962C8B-B14F-4D97-AF65-F5344CB8AC3E}">
        <p14:creationId xmlns:p14="http://schemas.microsoft.com/office/powerpoint/2010/main" val="222358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A30D161D-F095-47C3-833D-DEFEE5CF3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0"/>
          <p:cNvSpPr/>
          <p:nvPr/>
        </p:nvSpPr>
        <p:spPr>
          <a:xfrm>
            <a:off x="676276" y="531615"/>
            <a:ext cx="5624314" cy="568226"/>
          </a:xfrm>
          <a:prstGeom prst="rect">
            <a:avLst/>
          </a:prstGeom>
          <a:noFill/>
          <a:ln/>
        </p:spPr>
        <p:txBody>
          <a:bodyPr wrap="none" lIns="0" tIns="0" rIns="0" bIns="0" rtlCol="0" anchor="t"/>
          <a:lstStyle/>
          <a:p>
            <a:pPr>
              <a:lnSpc>
                <a:spcPts val="4458"/>
              </a:lnSpc>
            </a:pPr>
            <a:r>
              <a:rPr lang="en-US" sz="4000" b="1" dirty="0">
                <a:solidFill>
                  <a:schemeClr val="bg1"/>
                </a:solidFill>
              </a:rPr>
              <a:t>Agenda</a:t>
            </a:r>
          </a:p>
        </p:txBody>
      </p:sp>
      <p:sp>
        <p:nvSpPr>
          <p:cNvPr id="3" name="Shape 1"/>
          <p:cNvSpPr/>
          <p:nvPr/>
        </p:nvSpPr>
        <p:spPr>
          <a:xfrm>
            <a:off x="676275" y="1703487"/>
            <a:ext cx="434678" cy="434678"/>
          </a:xfrm>
          <a:prstGeom prst="roundRect">
            <a:avLst>
              <a:gd name="adj" fmla="val 66678"/>
            </a:avLst>
          </a:prstGeom>
          <a:solidFill>
            <a:srgbClr val="00002E"/>
          </a:solidFill>
          <a:ln w="22860">
            <a:solidFill>
              <a:srgbClr val="F2B42D"/>
            </a:solidFill>
            <a:prstDash val="solid"/>
          </a:ln>
        </p:spPr>
      </p:sp>
      <p:sp>
        <p:nvSpPr>
          <p:cNvPr id="4" name="Text 2"/>
          <p:cNvSpPr/>
          <p:nvPr/>
        </p:nvSpPr>
        <p:spPr>
          <a:xfrm>
            <a:off x="811807" y="1784449"/>
            <a:ext cx="163612" cy="272753"/>
          </a:xfrm>
          <a:prstGeom prst="rect">
            <a:avLst/>
          </a:prstGeom>
          <a:noFill/>
          <a:ln/>
        </p:spPr>
        <p:txBody>
          <a:bodyPr wrap="none" lIns="0" tIns="0" rIns="0" bIns="0" rtlCol="0" anchor="t"/>
          <a:lstStyle/>
          <a:p>
            <a:pPr algn="ctr">
              <a:lnSpc>
                <a:spcPts val="2125"/>
              </a:lnSpc>
            </a:pPr>
            <a:r>
              <a:rPr lang="en-US" sz="2125" dirty="0">
                <a:solidFill>
                  <a:srgbClr val="FFFFFF"/>
                </a:solidFill>
                <a:latin typeface="Nunito Semi Bold" pitchFamily="34" charset="0"/>
                <a:ea typeface="Nunito Semi Bold" pitchFamily="34" charset="-122"/>
                <a:cs typeface="Nunito Semi Bold" pitchFamily="34" charset="-120"/>
              </a:rPr>
              <a:t>1</a:t>
            </a:r>
            <a:endParaRPr lang="en-US" sz="2125" dirty="0"/>
          </a:p>
        </p:txBody>
      </p:sp>
      <p:sp>
        <p:nvSpPr>
          <p:cNvPr id="5" name="Text 3"/>
          <p:cNvSpPr/>
          <p:nvPr/>
        </p:nvSpPr>
        <p:spPr>
          <a:xfrm>
            <a:off x="1304132" y="1703487"/>
            <a:ext cx="2273201" cy="284063"/>
          </a:xfrm>
          <a:prstGeom prst="rect">
            <a:avLst/>
          </a:prstGeom>
          <a:noFill/>
          <a:ln/>
        </p:spPr>
        <p:txBody>
          <a:bodyPr wrap="none" lIns="0" tIns="0" rIns="0" bIns="0" rtlCol="0" anchor="t"/>
          <a:lstStyle/>
          <a:p>
            <a:pPr>
              <a:lnSpc>
                <a:spcPts val="2208"/>
              </a:lnSpc>
            </a:pPr>
            <a:r>
              <a:rPr lang="en-US" sz="1750" dirty="0">
                <a:solidFill>
                  <a:srgbClr val="FFFFFF"/>
                </a:solidFill>
                <a:latin typeface="Nunito Semi Bold" pitchFamily="34" charset="0"/>
                <a:ea typeface="Nunito Semi Bold" pitchFamily="34" charset="-122"/>
                <a:cs typeface="Nunito Semi Bold" pitchFamily="34" charset="-120"/>
              </a:rPr>
              <a:t>Introduction</a:t>
            </a:r>
            <a:endParaRPr lang="en-US" sz="1750" dirty="0"/>
          </a:p>
        </p:txBody>
      </p:sp>
      <p:sp>
        <p:nvSpPr>
          <p:cNvPr id="6" name="Text 4"/>
          <p:cNvSpPr/>
          <p:nvPr/>
        </p:nvSpPr>
        <p:spPr>
          <a:xfrm>
            <a:off x="1304132" y="2103437"/>
            <a:ext cx="4695329" cy="309067"/>
          </a:xfrm>
          <a:prstGeom prst="rect">
            <a:avLst/>
          </a:prstGeom>
          <a:noFill/>
          <a:ln/>
        </p:spPr>
        <p:txBody>
          <a:bodyPr wrap="none" lIns="0" tIns="0" rIns="0" bIns="0" rtlCol="0" anchor="t"/>
          <a:lstStyle/>
          <a:p>
            <a:pPr>
              <a:lnSpc>
                <a:spcPts val="2417"/>
              </a:lnSpc>
            </a:pPr>
            <a:r>
              <a:rPr lang="en-US" sz="1500" dirty="0">
                <a:solidFill>
                  <a:srgbClr val="FFFFFF"/>
                </a:solidFill>
                <a:latin typeface="PT Sans" pitchFamily="34" charset="0"/>
                <a:ea typeface="PT Sans" pitchFamily="34" charset="-122"/>
                <a:cs typeface="PT Sans" pitchFamily="34" charset="-120"/>
              </a:rPr>
              <a:t>Overview of the project.</a:t>
            </a:r>
            <a:endParaRPr lang="en-US" sz="1500" dirty="0"/>
          </a:p>
        </p:txBody>
      </p:sp>
      <p:sp>
        <p:nvSpPr>
          <p:cNvPr id="7" name="Shape 5"/>
          <p:cNvSpPr/>
          <p:nvPr/>
        </p:nvSpPr>
        <p:spPr>
          <a:xfrm>
            <a:off x="6192639" y="1703487"/>
            <a:ext cx="434678" cy="434678"/>
          </a:xfrm>
          <a:prstGeom prst="roundRect">
            <a:avLst>
              <a:gd name="adj" fmla="val 66678"/>
            </a:avLst>
          </a:prstGeom>
          <a:solidFill>
            <a:srgbClr val="00002E"/>
          </a:solidFill>
          <a:ln w="22860">
            <a:solidFill>
              <a:srgbClr val="D7425E"/>
            </a:solidFill>
            <a:prstDash val="solid"/>
          </a:ln>
        </p:spPr>
      </p:sp>
      <p:sp>
        <p:nvSpPr>
          <p:cNvPr id="8" name="Text 6"/>
          <p:cNvSpPr/>
          <p:nvPr/>
        </p:nvSpPr>
        <p:spPr>
          <a:xfrm>
            <a:off x="6328172" y="1784449"/>
            <a:ext cx="163612" cy="272753"/>
          </a:xfrm>
          <a:prstGeom prst="rect">
            <a:avLst/>
          </a:prstGeom>
          <a:noFill/>
          <a:ln/>
        </p:spPr>
        <p:txBody>
          <a:bodyPr wrap="none" lIns="0" tIns="0" rIns="0" bIns="0" rtlCol="0" anchor="t"/>
          <a:lstStyle/>
          <a:p>
            <a:pPr algn="ctr">
              <a:lnSpc>
                <a:spcPts val="2125"/>
              </a:lnSpc>
            </a:pPr>
            <a:r>
              <a:rPr lang="en-US" sz="2125" dirty="0">
                <a:solidFill>
                  <a:srgbClr val="FFFFFF"/>
                </a:solidFill>
                <a:latin typeface="Nunito Semi Bold" pitchFamily="34" charset="0"/>
                <a:ea typeface="Nunito Semi Bold" pitchFamily="34" charset="-122"/>
                <a:cs typeface="Nunito Semi Bold" pitchFamily="34" charset="-120"/>
              </a:rPr>
              <a:t>2</a:t>
            </a:r>
            <a:endParaRPr lang="en-US" sz="2125" dirty="0"/>
          </a:p>
        </p:txBody>
      </p:sp>
      <p:sp>
        <p:nvSpPr>
          <p:cNvPr id="9" name="Text 7"/>
          <p:cNvSpPr/>
          <p:nvPr/>
        </p:nvSpPr>
        <p:spPr>
          <a:xfrm>
            <a:off x="6820495" y="1703487"/>
            <a:ext cx="2273201" cy="284063"/>
          </a:xfrm>
          <a:prstGeom prst="rect">
            <a:avLst/>
          </a:prstGeom>
          <a:noFill/>
          <a:ln/>
        </p:spPr>
        <p:txBody>
          <a:bodyPr wrap="none" lIns="0" tIns="0" rIns="0" bIns="0" rtlCol="0" anchor="t"/>
          <a:lstStyle/>
          <a:p>
            <a:pPr>
              <a:lnSpc>
                <a:spcPts val="2208"/>
              </a:lnSpc>
            </a:pPr>
            <a:r>
              <a:rPr lang="en-US" sz="1750" dirty="0">
                <a:solidFill>
                  <a:srgbClr val="FFFFFF"/>
                </a:solidFill>
                <a:latin typeface="Nunito Semi Bold" pitchFamily="34" charset="0"/>
                <a:ea typeface="Nunito Semi Bold" pitchFamily="34" charset="-122"/>
                <a:cs typeface="Nunito Semi Bold" pitchFamily="34" charset="-120"/>
              </a:rPr>
              <a:t>Key Metrics Overview</a:t>
            </a:r>
            <a:endParaRPr lang="en-US" sz="1750" dirty="0"/>
          </a:p>
        </p:txBody>
      </p:sp>
      <p:sp>
        <p:nvSpPr>
          <p:cNvPr id="10" name="Text 8"/>
          <p:cNvSpPr/>
          <p:nvPr/>
        </p:nvSpPr>
        <p:spPr>
          <a:xfrm>
            <a:off x="6820496" y="2103437"/>
            <a:ext cx="4695329" cy="309067"/>
          </a:xfrm>
          <a:prstGeom prst="rect">
            <a:avLst/>
          </a:prstGeom>
          <a:noFill/>
          <a:ln/>
        </p:spPr>
        <p:txBody>
          <a:bodyPr wrap="none" lIns="0" tIns="0" rIns="0" bIns="0" rtlCol="0" anchor="t"/>
          <a:lstStyle/>
          <a:p>
            <a:pPr>
              <a:lnSpc>
                <a:spcPts val="2417"/>
              </a:lnSpc>
            </a:pPr>
            <a:r>
              <a:rPr lang="en-US" sz="1500" dirty="0">
                <a:solidFill>
                  <a:srgbClr val="FFFFFF"/>
                </a:solidFill>
                <a:latin typeface="PT Sans" pitchFamily="34" charset="0"/>
                <a:ea typeface="PT Sans" pitchFamily="34" charset="-122"/>
                <a:cs typeface="PT Sans" pitchFamily="34" charset="-120"/>
              </a:rPr>
              <a:t>Explore key metrics.</a:t>
            </a:r>
            <a:endParaRPr lang="en-US" sz="1500" dirty="0"/>
          </a:p>
        </p:txBody>
      </p:sp>
      <p:sp>
        <p:nvSpPr>
          <p:cNvPr id="11" name="Shape 9"/>
          <p:cNvSpPr/>
          <p:nvPr/>
        </p:nvSpPr>
        <p:spPr>
          <a:xfrm>
            <a:off x="676275" y="2822972"/>
            <a:ext cx="434678" cy="434678"/>
          </a:xfrm>
          <a:prstGeom prst="roundRect">
            <a:avLst>
              <a:gd name="adj" fmla="val 66678"/>
            </a:avLst>
          </a:prstGeom>
          <a:solidFill>
            <a:srgbClr val="00002E"/>
          </a:solidFill>
          <a:ln w="22860">
            <a:solidFill>
              <a:srgbClr val="DD785E"/>
            </a:solidFill>
            <a:prstDash val="solid"/>
          </a:ln>
        </p:spPr>
      </p:sp>
      <p:sp>
        <p:nvSpPr>
          <p:cNvPr id="12" name="Text 10"/>
          <p:cNvSpPr/>
          <p:nvPr/>
        </p:nvSpPr>
        <p:spPr>
          <a:xfrm>
            <a:off x="811807" y="2903934"/>
            <a:ext cx="163612" cy="272753"/>
          </a:xfrm>
          <a:prstGeom prst="rect">
            <a:avLst/>
          </a:prstGeom>
          <a:noFill/>
          <a:ln/>
        </p:spPr>
        <p:txBody>
          <a:bodyPr wrap="none" lIns="0" tIns="0" rIns="0" bIns="0" rtlCol="0" anchor="t"/>
          <a:lstStyle/>
          <a:p>
            <a:pPr algn="ctr">
              <a:lnSpc>
                <a:spcPts val="2125"/>
              </a:lnSpc>
            </a:pPr>
            <a:r>
              <a:rPr lang="en-US" sz="2125" dirty="0">
                <a:solidFill>
                  <a:srgbClr val="FFFFFF"/>
                </a:solidFill>
                <a:latin typeface="Nunito Semi Bold" pitchFamily="34" charset="0"/>
                <a:ea typeface="Nunito Semi Bold" pitchFamily="34" charset="-122"/>
                <a:cs typeface="Nunito Semi Bold" pitchFamily="34" charset="-120"/>
              </a:rPr>
              <a:t>3</a:t>
            </a:r>
            <a:endParaRPr lang="en-US" sz="2125" dirty="0"/>
          </a:p>
        </p:txBody>
      </p:sp>
      <p:sp>
        <p:nvSpPr>
          <p:cNvPr id="13" name="Text 11"/>
          <p:cNvSpPr/>
          <p:nvPr/>
        </p:nvSpPr>
        <p:spPr>
          <a:xfrm>
            <a:off x="1304132" y="2822972"/>
            <a:ext cx="2273201" cy="284063"/>
          </a:xfrm>
          <a:prstGeom prst="rect">
            <a:avLst/>
          </a:prstGeom>
          <a:noFill/>
          <a:ln/>
        </p:spPr>
        <p:txBody>
          <a:bodyPr wrap="none" lIns="0" tIns="0" rIns="0" bIns="0" rtlCol="0" anchor="t"/>
          <a:lstStyle/>
          <a:p>
            <a:pPr>
              <a:lnSpc>
                <a:spcPts val="2208"/>
              </a:lnSpc>
            </a:pPr>
            <a:r>
              <a:rPr lang="en-US" sz="1750" dirty="0">
                <a:solidFill>
                  <a:srgbClr val="FFFFFF"/>
                </a:solidFill>
                <a:latin typeface="Nunito Semi Bold" pitchFamily="34" charset="0"/>
                <a:ea typeface="Nunito Semi Bold" pitchFamily="34" charset="-122"/>
                <a:cs typeface="Nunito Semi Bold" pitchFamily="34" charset="-120"/>
              </a:rPr>
              <a:t>Data Model</a:t>
            </a:r>
            <a:endParaRPr lang="en-US" sz="1750" dirty="0"/>
          </a:p>
        </p:txBody>
      </p:sp>
      <p:sp>
        <p:nvSpPr>
          <p:cNvPr id="14" name="Text 12"/>
          <p:cNvSpPr/>
          <p:nvPr/>
        </p:nvSpPr>
        <p:spPr>
          <a:xfrm>
            <a:off x="1304132" y="3222922"/>
            <a:ext cx="4695329" cy="309067"/>
          </a:xfrm>
          <a:prstGeom prst="rect">
            <a:avLst/>
          </a:prstGeom>
          <a:noFill/>
          <a:ln/>
        </p:spPr>
        <p:txBody>
          <a:bodyPr wrap="none" lIns="0" tIns="0" rIns="0" bIns="0" rtlCol="0" anchor="t"/>
          <a:lstStyle/>
          <a:p>
            <a:pPr>
              <a:lnSpc>
                <a:spcPts val="2417"/>
              </a:lnSpc>
            </a:pPr>
            <a:r>
              <a:rPr lang="en-US" sz="1500" dirty="0">
                <a:solidFill>
                  <a:srgbClr val="FFFFFF"/>
                </a:solidFill>
                <a:latin typeface="PT Sans" pitchFamily="34" charset="0"/>
                <a:ea typeface="PT Sans" pitchFamily="34" charset="-122"/>
                <a:cs typeface="PT Sans" pitchFamily="34" charset="-120"/>
              </a:rPr>
              <a:t>Data structure and relationships.</a:t>
            </a:r>
            <a:endParaRPr lang="en-US" sz="1500" dirty="0"/>
          </a:p>
        </p:txBody>
      </p:sp>
      <p:sp>
        <p:nvSpPr>
          <p:cNvPr id="15" name="Shape 13"/>
          <p:cNvSpPr/>
          <p:nvPr/>
        </p:nvSpPr>
        <p:spPr>
          <a:xfrm>
            <a:off x="6192639" y="2822972"/>
            <a:ext cx="434678" cy="434678"/>
          </a:xfrm>
          <a:prstGeom prst="roundRect">
            <a:avLst>
              <a:gd name="adj" fmla="val 66678"/>
            </a:avLst>
          </a:prstGeom>
          <a:solidFill>
            <a:srgbClr val="00002E"/>
          </a:solidFill>
          <a:ln w="22860">
            <a:solidFill>
              <a:srgbClr val="48A8E2"/>
            </a:solidFill>
            <a:prstDash val="solid"/>
          </a:ln>
        </p:spPr>
      </p:sp>
      <p:sp>
        <p:nvSpPr>
          <p:cNvPr id="16" name="Text 14"/>
          <p:cNvSpPr/>
          <p:nvPr/>
        </p:nvSpPr>
        <p:spPr>
          <a:xfrm>
            <a:off x="6328172" y="2903934"/>
            <a:ext cx="163612" cy="272753"/>
          </a:xfrm>
          <a:prstGeom prst="rect">
            <a:avLst/>
          </a:prstGeom>
          <a:noFill/>
          <a:ln/>
        </p:spPr>
        <p:txBody>
          <a:bodyPr wrap="none" lIns="0" tIns="0" rIns="0" bIns="0" rtlCol="0" anchor="t"/>
          <a:lstStyle/>
          <a:p>
            <a:pPr algn="ctr">
              <a:lnSpc>
                <a:spcPts val="2125"/>
              </a:lnSpc>
            </a:pPr>
            <a:r>
              <a:rPr lang="en-US" sz="2125" dirty="0">
                <a:solidFill>
                  <a:srgbClr val="FFFFFF"/>
                </a:solidFill>
                <a:latin typeface="Nunito Semi Bold" pitchFamily="34" charset="0"/>
                <a:ea typeface="Nunito Semi Bold" pitchFamily="34" charset="-122"/>
                <a:cs typeface="Nunito Semi Bold" pitchFamily="34" charset="-120"/>
              </a:rPr>
              <a:t>4</a:t>
            </a:r>
            <a:endParaRPr lang="en-US" sz="2125" dirty="0"/>
          </a:p>
        </p:txBody>
      </p:sp>
      <p:sp>
        <p:nvSpPr>
          <p:cNvPr id="17" name="Text 15"/>
          <p:cNvSpPr/>
          <p:nvPr/>
        </p:nvSpPr>
        <p:spPr>
          <a:xfrm>
            <a:off x="6820495" y="2822972"/>
            <a:ext cx="2273201" cy="284063"/>
          </a:xfrm>
          <a:prstGeom prst="rect">
            <a:avLst/>
          </a:prstGeom>
          <a:noFill/>
          <a:ln/>
        </p:spPr>
        <p:txBody>
          <a:bodyPr wrap="none" lIns="0" tIns="0" rIns="0" bIns="0" rtlCol="0" anchor="t"/>
          <a:lstStyle/>
          <a:p>
            <a:pPr>
              <a:lnSpc>
                <a:spcPts val="2208"/>
              </a:lnSpc>
            </a:pPr>
            <a:r>
              <a:rPr lang="en-US" sz="1750" dirty="0">
                <a:solidFill>
                  <a:srgbClr val="FFFFFF"/>
                </a:solidFill>
                <a:latin typeface="Nunito Semi Bold" pitchFamily="34" charset="0"/>
                <a:ea typeface="Nunito Semi Bold" pitchFamily="34" charset="-122"/>
                <a:cs typeface="Nunito Semi Bold" pitchFamily="34" charset="-120"/>
              </a:rPr>
              <a:t>Primary Questions</a:t>
            </a:r>
            <a:endParaRPr lang="en-US" sz="1750" dirty="0"/>
          </a:p>
        </p:txBody>
      </p:sp>
      <p:sp>
        <p:nvSpPr>
          <p:cNvPr id="18" name="Text 16"/>
          <p:cNvSpPr/>
          <p:nvPr/>
        </p:nvSpPr>
        <p:spPr>
          <a:xfrm>
            <a:off x="6820496" y="3222922"/>
            <a:ext cx="4695329" cy="309067"/>
          </a:xfrm>
          <a:prstGeom prst="rect">
            <a:avLst/>
          </a:prstGeom>
          <a:noFill/>
          <a:ln/>
        </p:spPr>
        <p:txBody>
          <a:bodyPr wrap="none" lIns="0" tIns="0" rIns="0" bIns="0" rtlCol="0" anchor="t"/>
          <a:lstStyle/>
          <a:p>
            <a:pPr>
              <a:lnSpc>
                <a:spcPts val="2417"/>
              </a:lnSpc>
            </a:pPr>
            <a:r>
              <a:rPr lang="en-US" sz="1500" dirty="0">
                <a:solidFill>
                  <a:srgbClr val="FFFFFF"/>
                </a:solidFill>
                <a:latin typeface="PT Sans" pitchFamily="34" charset="0"/>
                <a:ea typeface="PT Sans" pitchFamily="34" charset="-122"/>
                <a:cs typeface="PT Sans" pitchFamily="34" charset="-120"/>
              </a:rPr>
              <a:t>Core inquiries driving the analysis.</a:t>
            </a:r>
            <a:endParaRPr lang="en-US" sz="1500" dirty="0"/>
          </a:p>
        </p:txBody>
      </p:sp>
      <p:sp>
        <p:nvSpPr>
          <p:cNvPr id="19" name="Shape 17"/>
          <p:cNvSpPr/>
          <p:nvPr/>
        </p:nvSpPr>
        <p:spPr>
          <a:xfrm>
            <a:off x="676275" y="3942457"/>
            <a:ext cx="434678" cy="434678"/>
          </a:xfrm>
          <a:prstGeom prst="roundRect">
            <a:avLst>
              <a:gd name="adj" fmla="val 66678"/>
            </a:avLst>
          </a:prstGeom>
          <a:solidFill>
            <a:srgbClr val="00002E"/>
          </a:solidFill>
          <a:ln w="22860">
            <a:solidFill>
              <a:srgbClr val="59ABA9"/>
            </a:solidFill>
            <a:prstDash val="solid"/>
          </a:ln>
        </p:spPr>
      </p:sp>
      <p:sp>
        <p:nvSpPr>
          <p:cNvPr id="20" name="Text 18"/>
          <p:cNvSpPr/>
          <p:nvPr/>
        </p:nvSpPr>
        <p:spPr>
          <a:xfrm>
            <a:off x="811807" y="4023419"/>
            <a:ext cx="163612" cy="272753"/>
          </a:xfrm>
          <a:prstGeom prst="rect">
            <a:avLst/>
          </a:prstGeom>
          <a:noFill/>
          <a:ln/>
        </p:spPr>
        <p:txBody>
          <a:bodyPr wrap="none" lIns="0" tIns="0" rIns="0" bIns="0" rtlCol="0" anchor="t"/>
          <a:lstStyle/>
          <a:p>
            <a:pPr algn="ctr">
              <a:lnSpc>
                <a:spcPts val="2125"/>
              </a:lnSpc>
            </a:pPr>
            <a:r>
              <a:rPr lang="en-US" sz="2125" dirty="0">
                <a:solidFill>
                  <a:srgbClr val="FFFFFF"/>
                </a:solidFill>
                <a:latin typeface="Nunito Semi Bold" pitchFamily="34" charset="0"/>
                <a:ea typeface="Nunito Semi Bold" pitchFamily="34" charset="-122"/>
                <a:cs typeface="Nunito Semi Bold" pitchFamily="34" charset="-120"/>
              </a:rPr>
              <a:t>5</a:t>
            </a:r>
            <a:endParaRPr lang="en-US" sz="2125" dirty="0"/>
          </a:p>
        </p:txBody>
      </p:sp>
      <p:sp>
        <p:nvSpPr>
          <p:cNvPr id="21" name="Text 19"/>
          <p:cNvSpPr/>
          <p:nvPr/>
        </p:nvSpPr>
        <p:spPr>
          <a:xfrm>
            <a:off x="1304132" y="3942457"/>
            <a:ext cx="2273201" cy="284063"/>
          </a:xfrm>
          <a:prstGeom prst="rect">
            <a:avLst/>
          </a:prstGeom>
          <a:noFill/>
          <a:ln/>
        </p:spPr>
        <p:txBody>
          <a:bodyPr wrap="none" lIns="0" tIns="0" rIns="0" bIns="0" rtlCol="0" anchor="t"/>
          <a:lstStyle/>
          <a:p>
            <a:pPr>
              <a:lnSpc>
                <a:spcPts val="2208"/>
              </a:lnSpc>
            </a:pPr>
            <a:r>
              <a:rPr lang="en-US" sz="1750" dirty="0">
                <a:solidFill>
                  <a:srgbClr val="FFFFFF"/>
                </a:solidFill>
                <a:latin typeface="Nunito Semi Bold" pitchFamily="34" charset="0"/>
                <a:ea typeface="Nunito Semi Bold" pitchFamily="34" charset="-122"/>
                <a:cs typeface="Nunito Semi Bold" pitchFamily="34" charset="-120"/>
              </a:rPr>
              <a:t>Secondary Questions</a:t>
            </a:r>
            <a:endParaRPr lang="en-US" sz="1750" dirty="0"/>
          </a:p>
        </p:txBody>
      </p:sp>
      <p:sp>
        <p:nvSpPr>
          <p:cNvPr id="22" name="Text 20"/>
          <p:cNvSpPr/>
          <p:nvPr/>
        </p:nvSpPr>
        <p:spPr>
          <a:xfrm>
            <a:off x="1304132" y="4342407"/>
            <a:ext cx="4695329" cy="309067"/>
          </a:xfrm>
          <a:prstGeom prst="rect">
            <a:avLst/>
          </a:prstGeom>
          <a:noFill/>
          <a:ln/>
        </p:spPr>
        <p:txBody>
          <a:bodyPr wrap="none" lIns="0" tIns="0" rIns="0" bIns="0" rtlCol="0" anchor="t"/>
          <a:lstStyle/>
          <a:p>
            <a:pPr>
              <a:lnSpc>
                <a:spcPts val="2417"/>
              </a:lnSpc>
            </a:pPr>
            <a:r>
              <a:rPr lang="en-US" sz="1500" dirty="0">
                <a:solidFill>
                  <a:srgbClr val="FFFFFF"/>
                </a:solidFill>
                <a:latin typeface="PT Sans" pitchFamily="34" charset="0"/>
                <a:ea typeface="PT Sans" pitchFamily="34" charset="-122"/>
                <a:cs typeface="PT Sans" pitchFamily="34" charset="-120"/>
              </a:rPr>
              <a:t>Additional areas of exploration.</a:t>
            </a:r>
            <a:endParaRPr lang="en-US" sz="1500" dirty="0"/>
          </a:p>
        </p:txBody>
      </p:sp>
      <p:sp>
        <p:nvSpPr>
          <p:cNvPr id="23" name="Shape 21"/>
          <p:cNvSpPr/>
          <p:nvPr/>
        </p:nvSpPr>
        <p:spPr>
          <a:xfrm>
            <a:off x="6192639" y="3942457"/>
            <a:ext cx="434678" cy="434678"/>
          </a:xfrm>
          <a:prstGeom prst="roundRect">
            <a:avLst>
              <a:gd name="adj" fmla="val 66678"/>
            </a:avLst>
          </a:prstGeom>
          <a:solidFill>
            <a:srgbClr val="00002E"/>
          </a:solidFill>
          <a:ln w="22860">
            <a:solidFill>
              <a:srgbClr val="F2B42D"/>
            </a:solidFill>
            <a:prstDash val="solid"/>
          </a:ln>
        </p:spPr>
      </p:sp>
      <p:sp>
        <p:nvSpPr>
          <p:cNvPr id="24" name="Text 22"/>
          <p:cNvSpPr/>
          <p:nvPr/>
        </p:nvSpPr>
        <p:spPr>
          <a:xfrm>
            <a:off x="6328172" y="4023419"/>
            <a:ext cx="163612" cy="272753"/>
          </a:xfrm>
          <a:prstGeom prst="rect">
            <a:avLst/>
          </a:prstGeom>
          <a:noFill/>
          <a:ln/>
        </p:spPr>
        <p:txBody>
          <a:bodyPr wrap="none" lIns="0" tIns="0" rIns="0" bIns="0" rtlCol="0" anchor="t"/>
          <a:lstStyle/>
          <a:p>
            <a:pPr algn="ctr">
              <a:lnSpc>
                <a:spcPts val="2125"/>
              </a:lnSpc>
            </a:pPr>
            <a:r>
              <a:rPr lang="en-US" sz="2125" dirty="0">
                <a:solidFill>
                  <a:srgbClr val="FFFFFF"/>
                </a:solidFill>
                <a:latin typeface="Nunito Semi Bold" pitchFamily="34" charset="0"/>
                <a:ea typeface="Nunito Semi Bold" pitchFamily="34" charset="-122"/>
                <a:cs typeface="Nunito Semi Bold" pitchFamily="34" charset="-120"/>
              </a:rPr>
              <a:t>6</a:t>
            </a:r>
            <a:endParaRPr lang="en-US" sz="2125" dirty="0"/>
          </a:p>
        </p:txBody>
      </p:sp>
      <p:sp>
        <p:nvSpPr>
          <p:cNvPr id="25" name="Text 23"/>
          <p:cNvSpPr/>
          <p:nvPr/>
        </p:nvSpPr>
        <p:spPr>
          <a:xfrm>
            <a:off x="6820495" y="3942457"/>
            <a:ext cx="2273201" cy="284063"/>
          </a:xfrm>
          <a:prstGeom prst="rect">
            <a:avLst/>
          </a:prstGeom>
          <a:noFill/>
          <a:ln/>
        </p:spPr>
        <p:txBody>
          <a:bodyPr wrap="none" lIns="0" tIns="0" rIns="0" bIns="0" rtlCol="0" anchor="t"/>
          <a:lstStyle/>
          <a:p>
            <a:pPr>
              <a:lnSpc>
                <a:spcPts val="2208"/>
              </a:lnSpc>
            </a:pPr>
            <a:r>
              <a:rPr lang="en-US" sz="1750" dirty="0">
                <a:solidFill>
                  <a:srgbClr val="FFFFFF"/>
                </a:solidFill>
                <a:latin typeface="Nunito Semi Bold" pitchFamily="34" charset="0"/>
                <a:ea typeface="Nunito Semi Bold" pitchFamily="34" charset="-122"/>
                <a:cs typeface="Nunito Semi Bold" pitchFamily="34" charset="-120"/>
              </a:rPr>
              <a:t>Dashboard</a:t>
            </a:r>
            <a:endParaRPr lang="en-US" sz="1750" dirty="0"/>
          </a:p>
        </p:txBody>
      </p:sp>
      <p:sp>
        <p:nvSpPr>
          <p:cNvPr id="26" name="Text 24"/>
          <p:cNvSpPr/>
          <p:nvPr/>
        </p:nvSpPr>
        <p:spPr>
          <a:xfrm>
            <a:off x="6820496" y="4342407"/>
            <a:ext cx="4695329" cy="309067"/>
          </a:xfrm>
          <a:prstGeom prst="rect">
            <a:avLst/>
          </a:prstGeom>
          <a:noFill/>
          <a:ln/>
        </p:spPr>
        <p:txBody>
          <a:bodyPr wrap="none" lIns="0" tIns="0" rIns="0" bIns="0" rtlCol="0" anchor="t"/>
          <a:lstStyle/>
          <a:p>
            <a:pPr>
              <a:lnSpc>
                <a:spcPts val="2417"/>
              </a:lnSpc>
            </a:pPr>
            <a:r>
              <a:rPr lang="en-US" sz="1500" dirty="0">
                <a:solidFill>
                  <a:srgbClr val="FFFFFF"/>
                </a:solidFill>
                <a:latin typeface="PT Sans" pitchFamily="34" charset="0"/>
                <a:ea typeface="PT Sans" pitchFamily="34" charset="-122"/>
                <a:cs typeface="PT Sans" pitchFamily="34" charset="-120"/>
              </a:rPr>
              <a:t>Visualization of findings.</a:t>
            </a:r>
            <a:endParaRPr lang="en-US" sz="1500" dirty="0"/>
          </a:p>
        </p:txBody>
      </p:sp>
      <p:sp>
        <p:nvSpPr>
          <p:cNvPr id="27" name="Shape 25"/>
          <p:cNvSpPr/>
          <p:nvPr/>
        </p:nvSpPr>
        <p:spPr>
          <a:xfrm>
            <a:off x="676275" y="5061943"/>
            <a:ext cx="434678" cy="434678"/>
          </a:xfrm>
          <a:prstGeom prst="roundRect">
            <a:avLst>
              <a:gd name="adj" fmla="val 66678"/>
            </a:avLst>
          </a:prstGeom>
          <a:solidFill>
            <a:srgbClr val="00002E"/>
          </a:solidFill>
          <a:ln w="22860">
            <a:solidFill>
              <a:srgbClr val="D7425E"/>
            </a:solidFill>
            <a:prstDash val="solid"/>
          </a:ln>
        </p:spPr>
      </p:sp>
      <p:sp>
        <p:nvSpPr>
          <p:cNvPr id="28" name="Text 26"/>
          <p:cNvSpPr/>
          <p:nvPr/>
        </p:nvSpPr>
        <p:spPr>
          <a:xfrm>
            <a:off x="811807" y="5142905"/>
            <a:ext cx="163612" cy="272753"/>
          </a:xfrm>
          <a:prstGeom prst="rect">
            <a:avLst/>
          </a:prstGeom>
          <a:noFill/>
          <a:ln/>
        </p:spPr>
        <p:txBody>
          <a:bodyPr wrap="none" lIns="0" tIns="0" rIns="0" bIns="0" rtlCol="0" anchor="t"/>
          <a:lstStyle/>
          <a:p>
            <a:pPr algn="ctr">
              <a:lnSpc>
                <a:spcPts val="2125"/>
              </a:lnSpc>
            </a:pPr>
            <a:r>
              <a:rPr lang="en-US" sz="2125" dirty="0">
                <a:solidFill>
                  <a:srgbClr val="FFFFFF"/>
                </a:solidFill>
                <a:latin typeface="Nunito Semi Bold" pitchFamily="34" charset="0"/>
                <a:ea typeface="Nunito Semi Bold" pitchFamily="34" charset="-122"/>
                <a:cs typeface="Nunito Semi Bold" pitchFamily="34" charset="-120"/>
              </a:rPr>
              <a:t>7</a:t>
            </a:r>
            <a:endParaRPr lang="en-US" sz="2125" dirty="0"/>
          </a:p>
        </p:txBody>
      </p:sp>
      <p:sp>
        <p:nvSpPr>
          <p:cNvPr id="29" name="Text 27"/>
          <p:cNvSpPr/>
          <p:nvPr/>
        </p:nvSpPr>
        <p:spPr>
          <a:xfrm>
            <a:off x="1304132" y="5061943"/>
            <a:ext cx="2273201" cy="284063"/>
          </a:xfrm>
          <a:prstGeom prst="rect">
            <a:avLst/>
          </a:prstGeom>
          <a:noFill/>
          <a:ln/>
        </p:spPr>
        <p:txBody>
          <a:bodyPr wrap="none" lIns="0" tIns="0" rIns="0" bIns="0" rtlCol="0" anchor="t"/>
          <a:lstStyle/>
          <a:p>
            <a:pPr>
              <a:lnSpc>
                <a:spcPts val="2208"/>
              </a:lnSpc>
            </a:pPr>
            <a:r>
              <a:rPr lang="en-US" sz="1750" dirty="0">
                <a:solidFill>
                  <a:srgbClr val="FFFFFF"/>
                </a:solidFill>
                <a:latin typeface="Nunito Semi Bold" pitchFamily="34" charset="0"/>
                <a:ea typeface="Nunito Semi Bold" pitchFamily="34" charset="-122"/>
                <a:cs typeface="Nunito Semi Bold" pitchFamily="34" charset="-120"/>
              </a:rPr>
              <a:t>Key Insights</a:t>
            </a:r>
            <a:endParaRPr lang="en-US" sz="1750" dirty="0"/>
          </a:p>
        </p:txBody>
      </p:sp>
      <p:sp>
        <p:nvSpPr>
          <p:cNvPr id="30" name="Text 28"/>
          <p:cNvSpPr/>
          <p:nvPr/>
        </p:nvSpPr>
        <p:spPr>
          <a:xfrm>
            <a:off x="1304132" y="5461893"/>
            <a:ext cx="4695329" cy="309067"/>
          </a:xfrm>
          <a:prstGeom prst="rect">
            <a:avLst/>
          </a:prstGeom>
          <a:noFill/>
          <a:ln/>
        </p:spPr>
        <p:txBody>
          <a:bodyPr wrap="none" lIns="0" tIns="0" rIns="0" bIns="0" rtlCol="0" anchor="t"/>
          <a:lstStyle/>
          <a:p>
            <a:pPr>
              <a:lnSpc>
                <a:spcPts val="2417"/>
              </a:lnSpc>
            </a:pPr>
            <a:r>
              <a:rPr lang="en-US" sz="1500" dirty="0">
                <a:solidFill>
                  <a:srgbClr val="FFFFFF"/>
                </a:solidFill>
                <a:latin typeface="PT Sans" pitchFamily="34" charset="0"/>
                <a:ea typeface="PT Sans" pitchFamily="34" charset="-122"/>
                <a:cs typeface="PT Sans" pitchFamily="34" charset="-120"/>
              </a:rPr>
              <a:t>Meaningful conclusions drawn.</a:t>
            </a:r>
            <a:endParaRPr lang="en-US" sz="1500" dirty="0"/>
          </a:p>
        </p:txBody>
      </p:sp>
      <p:sp>
        <p:nvSpPr>
          <p:cNvPr id="31" name="Shape 29"/>
          <p:cNvSpPr/>
          <p:nvPr/>
        </p:nvSpPr>
        <p:spPr>
          <a:xfrm>
            <a:off x="6192639" y="5061943"/>
            <a:ext cx="434678" cy="434678"/>
          </a:xfrm>
          <a:prstGeom prst="roundRect">
            <a:avLst>
              <a:gd name="adj" fmla="val 66678"/>
            </a:avLst>
          </a:prstGeom>
          <a:solidFill>
            <a:srgbClr val="00002E"/>
          </a:solidFill>
          <a:ln w="22860">
            <a:solidFill>
              <a:srgbClr val="DD785E"/>
            </a:solidFill>
            <a:prstDash val="solid"/>
          </a:ln>
        </p:spPr>
      </p:sp>
      <p:sp>
        <p:nvSpPr>
          <p:cNvPr id="32" name="Text 30"/>
          <p:cNvSpPr/>
          <p:nvPr/>
        </p:nvSpPr>
        <p:spPr>
          <a:xfrm>
            <a:off x="6328172" y="5142905"/>
            <a:ext cx="163612" cy="272753"/>
          </a:xfrm>
          <a:prstGeom prst="rect">
            <a:avLst/>
          </a:prstGeom>
          <a:noFill/>
          <a:ln/>
        </p:spPr>
        <p:txBody>
          <a:bodyPr wrap="none" lIns="0" tIns="0" rIns="0" bIns="0" rtlCol="0" anchor="t"/>
          <a:lstStyle/>
          <a:p>
            <a:pPr algn="ctr">
              <a:lnSpc>
                <a:spcPts val="2125"/>
              </a:lnSpc>
            </a:pPr>
            <a:r>
              <a:rPr lang="en-US" sz="2125" dirty="0">
                <a:solidFill>
                  <a:srgbClr val="FFFFFF"/>
                </a:solidFill>
                <a:latin typeface="Nunito Semi Bold" pitchFamily="34" charset="0"/>
                <a:ea typeface="Nunito Semi Bold" pitchFamily="34" charset="-122"/>
                <a:cs typeface="Nunito Semi Bold" pitchFamily="34" charset="-120"/>
              </a:rPr>
              <a:t>8</a:t>
            </a:r>
            <a:endParaRPr lang="en-US" sz="2125" dirty="0"/>
          </a:p>
        </p:txBody>
      </p:sp>
      <p:sp>
        <p:nvSpPr>
          <p:cNvPr id="33" name="Text 31"/>
          <p:cNvSpPr/>
          <p:nvPr/>
        </p:nvSpPr>
        <p:spPr>
          <a:xfrm>
            <a:off x="6820495" y="5061943"/>
            <a:ext cx="2273201" cy="284063"/>
          </a:xfrm>
          <a:prstGeom prst="rect">
            <a:avLst/>
          </a:prstGeom>
          <a:noFill/>
          <a:ln/>
        </p:spPr>
        <p:txBody>
          <a:bodyPr wrap="none" lIns="0" tIns="0" rIns="0" bIns="0" rtlCol="0" anchor="t"/>
          <a:lstStyle/>
          <a:p>
            <a:pPr>
              <a:lnSpc>
                <a:spcPts val="2208"/>
              </a:lnSpc>
            </a:pPr>
            <a:r>
              <a:rPr lang="en-US" sz="1750" dirty="0">
                <a:solidFill>
                  <a:srgbClr val="FFFFFF"/>
                </a:solidFill>
                <a:latin typeface="Nunito Semi Bold" pitchFamily="34" charset="0"/>
                <a:ea typeface="Nunito Semi Bold" pitchFamily="34" charset="-122"/>
                <a:cs typeface="Nunito Semi Bold" pitchFamily="34" charset="-120"/>
              </a:rPr>
              <a:t>Recommendations</a:t>
            </a:r>
            <a:endParaRPr lang="en-US" sz="1750" dirty="0"/>
          </a:p>
        </p:txBody>
      </p:sp>
      <p:sp>
        <p:nvSpPr>
          <p:cNvPr id="34" name="Text 32"/>
          <p:cNvSpPr/>
          <p:nvPr/>
        </p:nvSpPr>
        <p:spPr>
          <a:xfrm>
            <a:off x="6820496" y="5461893"/>
            <a:ext cx="4695329" cy="309067"/>
          </a:xfrm>
          <a:prstGeom prst="rect">
            <a:avLst/>
          </a:prstGeom>
          <a:noFill/>
          <a:ln/>
        </p:spPr>
        <p:txBody>
          <a:bodyPr wrap="none" lIns="0" tIns="0" rIns="0" bIns="0" rtlCol="0" anchor="t"/>
          <a:lstStyle/>
          <a:p>
            <a:pPr>
              <a:lnSpc>
                <a:spcPts val="2417"/>
              </a:lnSpc>
            </a:pPr>
            <a:r>
              <a:rPr lang="en-US" sz="1500" dirty="0">
                <a:solidFill>
                  <a:srgbClr val="FFFFFF"/>
                </a:solidFill>
                <a:latin typeface="PT Sans" pitchFamily="34" charset="0"/>
                <a:ea typeface="PT Sans" pitchFamily="34" charset="-122"/>
                <a:cs typeface="PT Sans" pitchFamily="34" charset="-120"/>
              </a:rPr>
              <a:t>Actionable steps based on data.</a:t>
            </a:r>
            <a:endParaRPr lang="en-US"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500" fill="hold"/>
                                        <p:tgtEl>
                                          <p:spTgt spid="17"/>
                                        </p:tgtEl>
                                        <p:attrNameLst>
                                          <p:attrName>ppt_x</p:attrName>
                                        </p:attrNameLst>
                                      </p:cBhvr>
                                      <p:tavLst>
                                        <p:tav tm="0">
                                          <p:val>
                                            <p:strVal val="#ppt_x"/>
                                          </p:val>
                                        </p:tav>
                                        <p:tav tm="100000">
                                          <p:val>
                                            <p:strVal val="#ppt_x"/>
                                          </p:val>
                                        </p:tav>
                                      </p:tavLst>
                                    </p:anim>
                                    <p:anim calcmode="lin" valueType="num">
                                      <p:cBhvr additive="base">
                                        <p:cTn id="76" dur="500" fill="hold"/>
                                        <p:tgtEl>
                                          <p:spTgt spid="1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fill="hold"/>
                                        <p:tgtEl>
                                          <p:spTgt spid="21"/>
                                        </p:tgtEl>
                                        <p:attrNameLst>
                                          <p:attrName>ppt_x</p:attrName>
                                        </p:attrNameLst>
                                      </p:cBhvr>
                                      <p:tavLst>
                                        <p:tav tm="0">
                                          <p:val>
                                            <p:strVal val="#ppt_x"/>
                                          </p:val>
                                        </p:tav>
                                        <p:tav tm="100000">
                                          <p:val>
                                            <p:strVal val="#ppt_x"/>
                                          </p:val>
                                        </p:tav>
                                      </p:tavLst>
                                    </p:anim>
                                    <p:anim calcmode="lin" valueType="num">
                                      <p:cBhvr additive="base">
                                        <p:cTn id="94" dur="500" fill="hold"/>
                                        <p:tgtEl>
                                          <p:spTgt spid="2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fill="hold"/>
                                        <p:tgtEl>
                                          <p:spTgt spid="24"/>
                                        </p:tgtEl>
                                        <p:attrNameLst>
                                          <p:attrName>ppt_x</p:attrName>
                                        </p:attrNameLst>
                                      </p:cBhvr>
                                      <p:tavLst>
                                        <p:tav tm="0">
                                          <p:val>
                                            <p:strVal val="#ppt_x"/>
                                          </p:val>
                                        </p:tav>
                                        <p:tav tm="100000">
                                          <p:val>
                                            <p:strVal val="#ppt_x"/>
                                          </p:val>
                                        </p:tav>
                                      </p:tavLst>
                                    </p:anim>
                                    <p:anim calcmode="lin" valueType="num">
                                      <p:cBhvr additive="base">
                                        <p:cTn id="104" dur="500" fill="hold"/>
                                        <p:tgtEl>
                                          <p:spTgt spid="24"/>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3"/>
                                        </p:tgtEl>
                                        <p:attrNameLst>
                                          <p:attrName>style.visibility</p:attrName>
                                        </p:attrNameLst>
                                      </p:cBhvr>
                                      <p:to>
                                        <p:strVal val="visible"/>
                                      </p:to>
                                    </p:set>
                                    <p:anim calcmode="lin" valueType="num">
                                      <p:cBhvr additive="base">
                                        <p:cTn id="107" dur="500" fill="hold"/>
                                        <p:tgtEl>
                                          <p:spTgt spid="23"/>
                                        </p:tgtEl>
                                        <p:attrNameLst>
                                          <p:attrName>ppt_x</p:attrName>
                                        </p:attrNameLst>
                                      </p:cBhvr>
                                      <p:tavLst>
                                        <p:tav tm="0">
                                          <p:val>
                                            <p:strVal val="#ppt_x"/>
                                          </p:val>
                                        </p:tav>
                                        <p:tav tm="100000">
                                          <p:val>
                                            <p:strVal val="#ppt_x"/>
                                          </p:val>
                                        </p:tav>
                                      </p:tavLst>
                                    </p:anim>
                                    <p:anim calcmode="lin" valueType="num">
                                      <p:cBhvr additive="base">
                                        <p:cTn id="108" dur="500" fill="hold"/>
                                        <p:tgtEl>
                                          <p:spTgt spid="23"/>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additive="base">
                                        <p:cTn id="111" dur="500" fill="hold"/>
                                        <p:tgtEl>
                                          <p:spTgt spid="25"/>
                                        </p:tgtEl>
                                        <p:attrNameLst>
                                          <p:attrName>ppt_x</p:attrName>
                                        </p:attrNameLst>
                                      </p:cBhvr>
                                      <p:tavLst>
                                        <p:tav tm="0">
                                          <p:val>
                                            <p:strVal val="#ppt_x"/>
                                          </p:val>
                                        </p:tav>
                                        <p:tav tm="100000">
                                          <p:val>
                                            <p:strVal val="#ppt_x"/>
                                          </p:val>
                                        </p:tav>
                                      </p:tavLst>
                                    </p:anim>
                                    <p:anim calcmode="lin" valueType="num">
                                      <p:cBhvr additive="base">
                                        <p:cTn id="112" dur="500" fill="hold"/>
                                        <p:tgtEl>
                                          <p:spTgt spid="2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anim calcmode="lin" valueType="num">
                                      <p:cBhvr additive="base">
                                        <p:cTn id="115" dur="500" fill="hold"/>
                                        <p:tgtEl>
                                          <p:spTgt spid="26"/>
                                        </p:tgtEl>
                                        <p:attrNameLst>
                                          <p:attrName>ppt_x</p:attrName>
                                        </p:attrNameLst>
                                      </p:cBhvr>
                                      <p:tavLst>
                                        <p:tav tm="0">
                                          <p:val>
                                            <p:strVal val="#ppt_x"/>
                                          </p:val>
                                        </p:tav>
                                        <p:tav tm="100000">
                                          <p:val>
                                            <p:strVal val="#ppt_x"/>
                                          </p:val>
                                        </p:tav>
                                      </p:tavLst>
                                    </p:anim>
                                    <p:anim calcmode="lin" valueType="num">
                                      <p:cBhvr additive="base">
                                        <p:cTn id="1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8"/>
                                        </p:tgtEl>
                                        <p:attrNameLst>
                                          <p:attrName>style.visibility</p:attrName>
                                        </p:attrNameLst>
                                      </p:cBhvr>
                                      <p:to>
                                        <p:strVal val="visible"/>
                                      </p:to>
                                    </p:set>
                                    <p:anim calcmode="lin" valueType="num">
                                      <p:cBhvr additive="base">
                                        <p:cTn id="121" dur="500" fill="hold"/>
                                        <p:tgtEl>
                                          <p:spTgt spid="28"/>
                                        </p:tgtEl>
                                        <p:attrNameLst>
                                          <p:attrName>ppt_x</p:attrName>
                                        </p:attrNameLst>
                                      </p:cBhvr>
                                      <p:tavLst>
                                        <p:tav tm="0">
                                          <p:val>
                                            <p:strVal val="#ppt_x"/>
                                          </p:val>
                                        </p:tav>
                                        <p:tav tm="100000">
                                          <p:val>
                                            <p:strVal val="#ppt_x"/>
                                          </p:val>
                                        </p:tav>
                                      </p:tavLst>
                                    </p:anim>
                                    <p:anim calcmode="lin" valueType="num">
                                      <p:cBhvr additive="base">
                                        <p:cTn id="122" dur="500" fill="hold"/>
                                        <p:tgtEl>
                                          <p:spTgt spid="28"/>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9"/>
                                        </p:tgtEl>
                                        <p:attrNameLst>
                                          <p:attrName>style.visibility</p:attrName>
                                        </p:attrNameLst>
                                      </p:cBhvr>
                                      <p:to>
                                        <p:strVal val="visible"/>
                                      </p:to>
                                    </p:set>
                                    <p:anim calcmode="lin" valueType="num">
                                      <p:cBhvr additive="base">
                                        <p:cTn id="125" dur="500" fill="hold"/>
                                        <p:tgtEl>
                                          <p:spTgt spid="39"/>
                                        </p:tgtEl>
                                        <p:attrNameLst>
                                          <p:attrName>ppt_x</p:attrName>
                                        </p:attrNameLst>
                                      </p:cBhvr>
                                      <p:tavLst>
                                        <p:tav tm="0">
                                          <p:val>
                                            <p:strVal val="#ppt_x"/>
                                          </p:val>
                                        </p:tav>
                                        <p:tav tm="100000">
                                          <p:val>
                                            <p:strVal val="#ppt_x"/>
                                          </p:val>
                                        </p:tav>
                                      </p:tavLst>
                                    </p:anim>
                                    <p:anim calcmode="lin" valueType="num">
                                      <p:cBhvr additive="base">
                                        <p:cTn id="126" dur="500" fill="hold"/>
                                        <p:tgtEl>
                                          <p:spTgt spid="39"/>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additive="base">
                                        <p:cTn id="129" dur="500" fill="hold"/>
                                        <p:tgtEl>
                                          <p:spTgt spid="27"/>
                                        </p:tgtEl>
                                        <p:attrNameLst>
                                          <p:attrName>ppt_x</p:attrName>
                                        </p:attrNameLst>
                                      </p:cBhvr>
                                      <p:tavLst>
                                        <p:tav tm="0">
                                          <p:val>
                                            <p:strVal val="#ppt_x"/>
                                          </p:val>
                                        </p:tav>
                                        <p:tav tm="100000">
                                          <p:val>
                                            <p:strVal val="#ppt_x"/>
                                          </p:val>
                                        </p:tav>
                                      </p:tavLst>
                                    </p:anim>
                                    <p:anim calcmode="lin" valueType="num">
                                      <p:cBhvr additive="base">
                                        <p:cTn id="130" dur="500" fill="hold"/>
                                        <p:tgtEl>
                                          <p:spTgt spid="27"/>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29"/>
                                        </p:tgtEl>
                                        <p:attrNameLst>
                                          <p:attrName>style.visibility</p:attrName>
                                        </p:attrNameLst>
                                      </p:cBhvr>
                                      <p:to>
                                        <p:strVal val="visible"/>
                                      </p:to>
                                    </p:set>
                                    <p:anim calcmode="lin" valueType="num">
                                      <p:cBhvr additive="base">
                                        <p:cTn id="133" dur="500" fill="hold"/>
                                        <p:tgtEl>
                                          <p:spTgt spid="29"/>
                                        </p:tgtEl>
                                        <p:attrNameLst>
                                          <p:attrName>ppt_x</p:attrName>
                                        </p:attrNameLst>
                                      </p:cBhvr>
                                      <p:tavLst>
                                        <p:tav tm="0">
                                          <p:val>
                                            <p:strVal val="#ppt_x"/>
                                          </p:val>
                                        </p:tav>
                                        <p:tav tm="100000">
                                          <p:val>
                                            <p:strVal val="#ppt_x"/>
                                          </p:val>
                                        </p:tav>
                                      </p:tavLst>
                                    </p:anim>
                                    <p:anim calcmode="lin" valueType="num">
                                      <p:cBhvr additive="base">
                                        <p:cTn id="134" dur="500" fill="hold"/>
                                        <p:tgtEl>
                                          <p:spTgt spid="29"/>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additive="base">
                                        <p:cTn id="137" dur="500" fill="hold"/>
                                        <p:tgtEl>
                                          <p:spTgt spid="30"/>
                                        </p:tgtEl>
                                        <p:attrNameLst>
                                          <p:attrName>ppt_x</p:attrName>
                                        </p:attrNameLst>
                                      </p:cBhvr>
                                      <p:tavLst>
                                        <p:tav tm="0">
                                          <p:val>
                                            <p:strVal val="#ppt_x"/>
                                          </p:val>
                                        </p:tav>
                                        <p:tav tm="100000">
                                          <p:val>
                                            <p:strVal val="#ppt_x"/>
                                          </p:val>
                                        </p:tav>
                                      </p:tavLst>
                                    </p:anim>
                                    <p:anim calcmode="lin" valueType="num">
                                      <p:cBhvr additive="base">
                                        <p:cTn id="1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32"/>
                                        </p:tgtEl>
                                        <p:attrNameLst>
                                          <p:attrName>style.visibility</p:attrName>
                                        </p:attrNameLst>
                                      </p:cBhvr>
                                      <p:to>
                                        <p:strVal val="visible"/>
                                      </p:to>
                                    </p:set>
                                    <p:anim calcmode="lin" valueType="num">
                                      <p:cBhvr additive="base">
                                        <p:cTn id="143" dur="500" fill="hold"/>
                                        <p:tgtEl>
                                          <p:spTgt spid="32"/>
                                        </p:tgtEl>
                                        <p:attrNameLst>
                                          <p:attrName>ppt_x</p:attrName>
                                        </p:attrNameLst>
                                      </p:cBhvr>
                                      <p:tavLst>
                                        <p:tav tm="0">
                                          <p:val>
                                            <p:strVal val="#ppt_x"/>
                                          </p:val>
                                        </p:tav>
                                        <p:tav tm="100000">
                                          <p:val>
                                            <p:strVal val="#ppt_x"/>
                                          </p:val>
                                        </p:tav>
                                      </p:tavLst>
                                    </p:anim>
                                    <p:anim calcmode="lin" valueType="num">
                                      <p:cBhvr additive="base">
                                        <p:cTn id="144" dur="500" fill="hold"/>
                                        <p:tgtEl>
                                          <p:spTgt spid="32"/>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31"/>
                                        </p:tgtEl>
                                        <p:attrNameLst>
                                          <p:attrName>style.visibility</p:attrName>
                                        </p:attrNameLst>
                                      </p:cBhvr>
                                      <p:to>
                                        <p:strVal val="visible"/>
                                      </p:to>
                                    </p:set>
                                    <p:anim calcmode="lin" valueType="num">
                                      <p:cBhvr additive="base">
                                        <p:cTn id="147" dur="500" fill="hold"/>
                                        <p:tgtEl>
                                          <p:spTgt spid="31"/>
                                        </p:tgtEl>
                                        <p:attrNameLst>
                                          <p:attrName>ppt_x</p:attrName>
                                        </p:attrNameLst>
                                      </p:cBhvr>
                                      <p:tavLst>
                                        <p:tav tm="0">
                                          <p:val>
                                            <p:strVal val="#ppt_x"/>
                                          </p:val>
                                        </p:tav>
                                        <p:tav tm="100000">
                                          <p:val>
                                            <p:strVal val="#ppt_x"/>
                                          </p:val>
                                        </p:tav>
                                      </p:tavLst>
                                    </p:anim>
                                    <p:anim calcmode="lin" valueType="num">
                                      <p:cBhvr additive="base">
                                        <p:cTn id="148" dur="500" fill="hold"/>
                                        <p:tgtEl>
                                          <p:spTgt spid="31"/>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33"/>
                                        </p:tgtEl>
                                        <p:attrNameLst>
                                          <p:attrName>style.visibility</p:attrName>
                                        </p:attrNameLst>
                                      </p:cBhvr>
                                      <p:to>
                                        <p:strVal val="visible"/>
                                      </p:to>
                                    </p:set>
                                    <p:anim calcmode="lin" valueType="num">
                                      <p:cBhvr additive="base">
                                        <p:cTn id="151" dur="500" fill="hold"/>
                                        <p:tgtEl>
                                          <p:spTgt spid="33"/>
                                        </p:tgtEl>
                                        <p:attrNameLst>
                                          <p:attrName>ppt_x</p:attrName>
                                        </p:attrNameLst>
                                      </p:cBhvr>
                                      <p:tavLst>
                                        <p:tav tm="0">
                                          <p:val>
                                            <p:strVal val="#ppt_x"/>
                                          </p:val>
                                        </p:tav>
                                        <p:tav tm="100000">
                                          <p:val>
                                            <p:strVal val="#ppt_x"/>
                                          </p:val>
                                        </p:tav>
                                      </p:tavLst>
                                    </p:anim>
                                    <p:anim calcmode="lin" valueType="num">
                                      <p:cBhvr additive="base">
                                        <p:cTn id="152" dur="500" fill="hold"/>
                                        <p:tgtEl>
                                          <p:spTgt spid="33"/>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8" grpId="0" animBg="1"/>
      <p:bldP spid="9" grpId="0" animBg="1"/>
      <p:bldP spid="10" grpId="0" animBg="1"/>
      <p:bldP spid="12" grpId="0" animBg="1"/>
      <p:bldP spid="13" grpId="0" animBg="1"/>
      <p:bldP spid="14" grpId="0" animBg="1"/>
      <p:bldP spid="16" grpId="0" animBg="1"/>
      <p:bldP spid="17" grpId="0" animBg="1"/>
      <p:bldP spid="18" grpId="0" animBg="1"/>
      <p:bldP spid="20" grpId="0" animBg="1"/>
      <p:bldP spid="21" grpId="0" animBg="1"/>
      <p:bldP spid="22" grpId="0" animBg="1"/>
      <p:bldP spid="24" grpId="0" animBg="1"/>
      <p:bldP spid="25" grpId="0" animBg="1"/>
      <p:bldP spid="26" grpId="0" animBg="1"/>
      <p:bldP spid="28" grpId="0" animBg="1"/>
      <p:bldP spid="29" grpId="0" animBg="1"/>
      <p:bldP spid="30" grpId="0" animBg="1"/>
      <p:bldP spid="32" grpId="0" animBg="1"/>
      <p:bldP spid="33"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758CC22-BB0C-4705-9F8E-15E5A19979CA}"/>
              </a:ext>
            </a:extLst>
          </p:cNvPr>
          <p:cNvSpPr txBox="1"/>
          <p:nvPr/>
        </p:nvSpPr>
        <p:spPr>
          <a:xfrm>
            <a:off x="1006996" y="563413"/>
            <a:ext cx="9977379" cy="1200329"/>
          </a:xfrm>
          <a:prstGeom prst="rect">
            <a:avLst/>
          </a:prstGeom>
          <a:noFill/>
        </p:spPr>
        <p:txBody>
          <a:bodyPr wrap="square" rtlCol="0">
            <a:spAutoFit/>
          </a:bodyPr>
          <a:lstStyle/>
          <a:p>
            <a:pPr algn="just"/>
            <a:r>
              <a:rPr lang="en-US" b="1" dirty="0">
                <a:solidFill>
                  <a:srgbClr val="FFC000"/>
                </a:solidFill>
              </a:rPr>
              <a:t>Q4.Partnership opportunities with local business</a:t>
            </a:r>
          </a:p>
          <a:p>
            <a:pPr algn="just"/>
            <a:r>
              <a:rPr lang="en-US" dirty="0">
                <a:solidFill>
                  <a:schemeClr val="bg1"/>
                </a:solidFill>
              </a:rPr>
              <a:t>• Are there opportunities for Goodcabs to partner with local businesses (such as hotels, malls, or event venues) to boost demand and improve customer loyalty? Could these partnerships drive more traffic, especially in tourism- heavy or high-footfall areas?</a:t>
            </a:r>
          </a:p>
        </p:txBody>
      </p:sp>
      <p:sp>
        <p:nvSpPr>
          <p:cNvPr id="4" name="TextBox 3">
            <a:extLst>
              <a:ext uri="{FF2B5EF4-FFF2-40B4-BE49-F238E27FC236}">
                <a16:creationId xmlns:a16="http://schemas.microsoft.com/office/drawing/2014/main" id="{9658A342-4CF8-445A-A121-0592534A0427}"/>
              </a:ext>
            </a:extLst>
          </p:cNvPr>
          <p:cNvSpPr txBox="1"/>
          <p:nvPr/>
        </p:nvSpPr>
        <p:spPr>
          <a:xfrm>
            <a:off x="1006996" y="3801597"/>
            <a:ext cx="9857306" cy="2585323"/>
          </a:xfrm>
          <a:prstGeom prst="rect">
            <a:avLst/>
          </a:prstGeom>
          <a:noFill/>
        </p:spPr>
        <p:txBody>
          <a:bodyPr wrap="square" rtlCol="0">
            <a:spAutoFit/>
          </a:bodyPr>
          <a:lstStyle/>
          <a:p>
            <a:pPr algn="just"/>
            <a:endParaRPr lang="en-US" dirty="0">
              <a:solidFill>
                <a:schemeClr val="bg1"/>
              </a:solidFill>
            </a:endParaRPr>
          </a:p>
          <a:p>
            <a:pPr algn="just"/>
            <a:r>
              <a:rPr lang="en-US" dirty="0">
                <a:solidFill>
                  <a:schemeClr val="bg1"/>
                </a:solidFill>
              </a:rPr>
              <a:t>These partnerships offer multiple avenues to:</a:t>
            </a:r>
          </a:p>
          <a:p>
            <a:pPr algn="just"/>
            <a:endParaRPr lang="en-US" dirty="0">
              <a:solidFill>
                <a:schemeClr val="bg1"/>
              </a:solidFill>
            </a:endParaRPr>
          </a:p>
          <a:p>
            <a:pPr marL="285750" lvl="0" indent="-285750" algn="just">
              <a:buFont typeface="Wingdings" panose="05000000000000000000" pitchFamily="2" charset="2"/>
              <a:buChar char="§"/>
            </a:pPr>
            <a:r>
              <a:rPr lang="en-US" dirty="0">
                <a:solidFill>
                  <a:srgbClr val="00B0F0"/>
                </a:solidFill>
              </a:rPr>
              <a:t>Increase trip volume </a:t>
            </a:r>
            <a:r>
              <a:rPr lang="en-US" dirty="0">
                <a:solidFill>
                  <a:schemeClr val="bg1"/>
                </a:solidFill>
              </a:rPr>
              <a:t>in tourism-heavy areas (by offering rides to and from popular destinations).</a:t>
            </a:r>
          </a:p>
          <a:p>
            <a:pPr marL="285750" lvl="0" indent="-285750" algn="just">
              <a:buFont typeface="Wingdings" panose="05000000000000000000" pitchFamily="2" charset="2"/>
              <a:buChar char="§"/>
            </a:pPr>
            <a:r>
              <a:rPr lang="en-US" dirty="0">
                <a:solidFill>
                  <a:schemeClr val="bg1"/>
                </a:solidFill>
              </a:rPr>
              <a:t>Attract repeat business through loyalty programs or special promotions.</a:t>
            </a:r>
          </a:p>
          <a:p>
            <a:pPr marL="285750" lvl="0" indent="-285750" algn="just">
              <a:buFont typeface="Wingdings" panose="05000000000000000000" pitchFamily="2" charset="2"/>
              <a:buChar char="§"/>
            </a:pPr>
            <a:r>
              <a:rPr lang="en-US" dirty="0">
                <a:solidFill>
                  <a:srgbClr val="00B0F0"/>
                </a:solidFill>
              </a:rPr>
              <a:t>Enhance brand visibility </a:t>
            </a:r>
            <a:r>
              <a:rPr lang="en-US" dirty="0">
                <a:solidFill>
                  <a:schemeClr val="bg1"/>
                </a:solidFill>
              </a:rPr>
              <a:t>by associating Good Cabs with major local events, venues, or attractions.</a:t>
            </a:r>
          </a:p>
          <a:p>
            <a:pPr marL="285750" indent="-285750" algn="just">
              <a:buFont typeface="Wingdings" panose="05000000000000000000" pitchFamily="2" charset="2"/>
              <a:buChar char="§"/>
            </a:pPr>
            <a:r>
              <a:rPr lang="en-US" dirty="0">
                <a:solidFill>
                  <a:schemeClr val="bg1"/>
                </a:solidFill>
              </a:rPr>
              <a:t>By tailoring partnership offers to the specific needs of each local business (e.g., offering discounts, loyalty rewards, or special bundles), Good Cabs can create a stronger connection with customers and ensure continued growth in both tourism and business-driven markets.</a:t>
            </a:r>
          </a:p>
        </p:txBody>
      </p:sp>
      <p:pic>
        <p:nvPicPr>
          <p:cNvPr id="5" name="Image 1" descr="preencoded.png">
            <a:extLst>
              <a:ext uri="{FF2B5EF4-FFF2-40B4-BE49-F238E27FC236}">
                <a16:creationId xmlns:a16="http://schemas.microsoft.com/office/drawing/2014/main" id="{C28E969B-FE84-45C7-B47D-28A5AF770794}"/>
              </a:ext>
            </a:extLst>
          </p:cNvPr>
          <p:cNvPicPr>
            <a:picLocks noChangeAspect="1"/>
          </p:cNvPicPr>
          <p:nvPr/>
        </p:nvPicPr>
        <p:blipFill>
          <a:blip r:embed="rId3"/>
          <a:stretch>
            <a:fillRect/>
          </a:stretch>
        </p:blipFill>
        <p:spPr>
          <a:xfrm>
            <a:off x="1168559" y="2091232"/>
            <a:ext cx="471845" cy="471845"/>
          </a:xfrm>
          <a:prstGeom prst="rect">
            <a:avLst/>
          </a:prstGeom>
        </p:spPr>
      </p:pic>
      <p:sp>
        <p:nvSpPr>
          <p:cNvPr id="6" name="Text 2">
            <a:extLst>
              <a:ext uri="{FF2B5EF4-FFF2-40B4-BE49-F238E27FC236}">
                <a16:creationId xmlns:a16="http://schemas.microsoft.com/office/drawing/2014/main" id="{EC99ED81-97A8-41AC-8A86-97E93F98585F}"/>
              </a:ext>
            </a:extLst>
          </p:cNvPr>
          <p:cNvSpPr/>
          <p:nvPr/>
        </p:nvSpPr>
        <p:spPr>
          <a:xfrm>
            <a:off x="1768923" y="2176182"/>
            <a:ext cx="7822883" cy="301943"/>
          </a:xfrm>
          <a:prstGeom prst="rect">
            <a:avLst/>
          </a:prstGeom>
          <a:noFill/>
          <a:ln/>
        </p:spPr>
        <p:txBody>
          <a:bodyPr wrap="none" lIns="0" tIns="0" rIns="0" bIns="0" rtlCol="0" anchor="t"/>
          <a:lstStyle/>
          <a:p>
            <a:pPr marL="0" indent="0" algn="l">
              <a:lnSpc>
                <a:spcPts val="2350"/>
              </a:lnSpc>
              <a:buNone/>
            </a:pPr>
            <a:r>
              <a:rPr lang="en-US" dirty="0">
                <a:solidFill>
                  <a:srgbClr val="FFFFFF"/>
                </a:solidFill>
                <a:ea typeface="PT Sans" pitchFamily="34" charset="-122"/>
                <a:cs typeface="PT Sans" pitchFamily="34" charset="-120"/>
              </a:rPr>
              <a:t>Collaborate with hotels to offer airport transfers, city tours, and discounted rides for guests</a:t>
            </a:r>
            <a:r>
              <a:rPr lang="en-US" sz="2000" dirty="0">
                <a:solidFill>
                  <a:srgbClr val="FFFFFF"/>
                </a:solidFill>
                <a:ea typeface="PT Sans" pitchFamily="34" charset="-122"/>
                <a:cs typeface="PT Sans" pitchFamily="34" charset="-120"/>
              </a:rPr>
              <a:t>.</a:t>
            </a:r>
            <a:endParaRPr lang="en-US" sz="2000" dirty="0"/>
          </a:p>
        </p:txBody>
      </p:sp>
      <p:pic>
        <p:nvPicPr>
          <p:cNvPr id="7" name="Image 2" descr="preencoded.png">
            <a:extLst>
              <a:ext uri="{FF2B5EF4-FFF2-40B4-BE49-F238E27FC236}">
                <a16:creationId xmlns:a16="http://schemas.microsoft.com/office/drawing/2014/main" id="{5F28B811-9A74-4C21-A861-552B425E6953}"/>
              </a:ext>
            </a:extLst>
          </p:cNvPr>
          <p:cNvPicPr>
            <a:picLocks noChangeAspect="1"/>
          </p:cNvPicPr>
          <p:nvPr/>
        </p:nvPicPr>
        <p:blipFill>
          <a:blip r:embed="rId4"/>
          <a:stretch>
            <a:fillRect/>
          </a:stretch>
        </p:blipFill>
        <p:spPr>
          <a:xfrm>
            <a:off x="1168558" y="2766339"/>
            <a:ext cx="471845" cy="471845"/>
          </a:xfrm>
          <a:prstGeom prst="rect">
            <a:avLst/>
          </a:prstGeom>
        </p:spPr>
      </p:pic>
      <p:sp>
        <p:nvSpPr>
          <p:cNvPr id="8" name="Text 4">
            <a:extLst>
              <a:ext uri="{FF2B5EF4-FFF2-40B4-BE49-F238E27FC236}">
                <a16:creationId xmlns:a16="http://schemas.microsoft.com/office/drawing/2014/main" id="{F8D107CE-FB77-40BC-B2CF-CABC2EE9EC7D}"/>
              </a:ext>
            </a:extLst>
          </p:cNvPr>
          <p:cNvSpPr/>
          <p:nvPr/>
        </p:nvSpPr>
        <p:spPr>
          <a:xfrm>
            <a:off x="1768923" y="2837917"/>
            <a:ext cx="7822883" cy="301943"/>
          </a:xfrm>
          <a:prstGeom prst="rect">
            <a:avLst/>
          </a:prstGeom>
          <a:noFill/>
          <a:ln/>
        </p:spPr>
        <p:txBody>
          <a:bodyPr wrap="none" lIns="0" tIns="0" rIns="0" bIns="0" rtlCol="0" anchor="t"/>
          <a:lstStyle/>
          <a:p>
            <a:pPr marL="0" indent="0" algn="l">
              <a:lnSpc>
                <a:spcPts val="2350"/>
              </a:lnSpc>
              <a:buNone/>
            </a:pPr>
            <a:r>
              <a:rPr lang="en-US" dirty="0">
                <a:solidFill>
                  <a:srgbClr val="FFFFFF"/>
                </a:solidFill>
                <a:ea typeface="PT Sans" pitchFamily="34" charset="-122"/>
                <a:cs typeface="PT Sans" pitchFamily="34" charset="-120"/>
              </a:rPr>
              <a:t>Partner with malls to provide valet parking and promotional ride packages for shoppers</a:t>
            </a:r>
            <a:r>
              <a:rPr lang="en-US" sz="1450" dirty="0">
                <a:solidFill>
                  <a:srgbClr val="FFFFFF"/>
                </a:solidFill>
                <a:latin typeface="PT Sans" pitchFamily="34" charset="0"/>
                <a:ea typeface="PT Sans" pitchFamily="34" charset="-122"/>
                <a:cs typeface="PT Sans" pitchFamily="34" charset="-120"/>
              </a:rPr>
              <a:t>.</a:t>
            </a:r>
            <a:endParaRPr lang="en-US" sz="1450" dirty="0"/>
          </a:p>
        </p:txBody>
      </p:sp>
      <p:pic>
        <p:nvPicPr>
          <p:cNvPr id="10" name="Image 3" descr="preencoded.png">
            <a:extLst>
              <a:ext uri="{FF2B5EF4-FFF2-40B4-BE49-F238E27FC236}">
                <a16:creationId xmlns:a16="http://schemas.microsoft.com/office/drawing/2014/main" id="{62C03919-BF28-4FAA-A31E-5B153BC6B6B1}"/>
              </a:ext>
            </a:extLst>
          </p:cNvPr>
          <p:cNvPicPr>
            <a:picLocks noChangeAspect="1"/>
          </p:cNvPicPr>
          <p:nvPr/>
        </p:nvPicPr>
        <p:blipFill>
          <a:blip r:embed="rId5"/>
          <a:stretch>
            <a:fillRect/>
          </a:stretch>
        </p:blipFill>
        <p:spPr>
          <a:xfrm>
            <a:off x="1168557" y="3473334"/>
            <a:ext cx="471845" cy="426587"/>
          </a:xfrm>
          <a:prstGeom prst="rect">
            <a:avLst/>
          </a:prstGeom>
        </p:spPr>
      </p:pic>
      <p:sp>
        <p:nvSpPr>
          <p:cNvPr id="11" name="Text 6">
            <a:extLst>
              <a:ext uri="{FF2B5EF4-FFF2-40B4-BE49-F238E27FC236}">
                <a16:creationId xmlns:a16="http://schemas.microsoft.com/office/drawing/2014/main" id="{4DA61ED6-9825-4EC3-AC1B-CA083DD1D401}"/>
              </a:ext>
            </a:extLst>
          </p:cNvPr>
          <p:cNvSpPr/>
          <p:nvPr/>
        </p:nvSpPr>
        <p:spPr>
          <a:xfrm>
            <a:off x="1907468" y="3535655"/>
            <a:ext cx="7822883" cy="301943"/>
          </a:xfrm>
          <a:prstGeom prst="rect">
            <a:avLst/>
          </a:prstGeom>
          <a:noFill/>
          <a:ln/>
        </p:spPr>
        <p:txBody>
          <a:bodyPr wrap="none" lIns="0" tIns="0" rIns="0" bIns="0" rtlCol="0" anchor="t"/>
          <a:lstStyle/>
          <a:p>
            <a:pPr marL="0" indent="0" algn="l">
              <a:lnSpc>
                <a:spcPts val="2350"/>
              </a:lnSpc>
              <a:buNone/>
            </a:pPr>
            <a:r>
              <a:rPr lang="en-US" dirty="0">
                <a:solidFill>
                  <a:srgbClr val="FFFFFF"/>
                </a:solidFill>
                <a:ea typeface="PT Sans" pitchFamily="34" charset="-122"/>
                <a:cs typeface="PT Sans" pitchFamily="34" charset="-120"/>
              </a:rPr>
              <a:t>Collaborate with event organizers to offer shuttle services and special packages for attendees.</a:t>
            </a:r>
            <a:endParaRPr lang="en-US" dirty="0"/>
          </a:p>
        </p:txBody>
      </p:sp>
    </p:spTree>
    <p:extLst>
      <p:ext uri="{BB962C8B-B14F-4D97-AF65-F5344CB8AC3E}">
        <p14:creationId xmlns:p14="http://schemas.microsoft.com/office/powerpoint/2010/main" val="356324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6E7D368-6E76-47EC-A929-0CAC53E5FCC0}"/>
              </a:ext>
            </a:extLst>
          </p:cNvPr>
          <p:cNvSpPr txBox="1"/>
          <p:nvPr/>
        </p:nvSpPr>
        <p:spPr>
          <a:xfrm>
            <a:off x="815789" y="486137"/>
            <a:ext cx="10365356" cy="1477328"/>
          </a:xfrm>
          <a:prstGeom prst="rect">
            <a:avLst/>
          </a:prstGeom>
          <a:noFill/>
        </p:spPr>
        <p:txBody>
          <a:bodyPr wrap="square" rtlCol="0">
            <a:spAutoFit/>
          </a:bodyPr>
          <a:lstStyle/>
          <a:p>
            <a:r>
              <a:rPr lang="en-US" b="1" dirty="0">
                <a:solidFill>
                  <a:srgbClr val="FFC000"/>
                </a:solidFill>
              </a:rPr>
              <a:t>Q5. Data Collection for Enhanced Data-Driven Decisions</a:t>
            </a:r>
          </a:p>
          <a:p>
            <a:r>
              <a:rPr lang="en-US" dirty="0">
                <a:solidFill>
                  <a:schemeClr val="bg1"/>
                </a:solidFill>
              </a:rPr>
              <a:t>• To make Goodcabs more data-driven and improve its performance across key metrics (such as repeat passenger rate, customer satisfaction, new passengers and trip volume), what additional data should Goodcabs collect? Consider data that could provide deeper insights into customer behavior, operational efficiency, and market trends.</a:t>
            </a:r>
          </a:p>
        </p:txBody>
      </p:sp>
      <p:sp>
        <p:nvSpPr>
          <p:cNvPr id="4" name="TextBox 3">
            <a:extLst>
              <a:ext uri="{FF2B5EF4-FFF2-40B4-BE49-F238E27FC236}">
                <a16:creationId xmlns:a16="http://schemas.microsoft.com/office/drawing/2014/main" id="{4A49BB91-CE92-48C1-8DB6-E7B3E961F25F}"/>
              </a:ext>
            </a:extLst>
          </p:cNvPr>
          <p:cNvSpPr txBox="1"/>
          <p:nvPr/>
        </p:nvSpPr>
        <p:spPr>
          <a:xfrm>
            <a:off x="933464" y="2777925"/>
            <a:ext cx="10365356" cy="3139321"/>
          </a:xfrm>
          <a:prstGeom prst="rect">
            <a:avLst/>
          </a:prstGeom>
          <a:noFill/>
        </p:spPr>
        <p:txBody>
          <a:bodyPr wrap="square" rtlCol="0">
            <a:spAutoFit/>
          </a:bodyPr>
          <a:lstStyle/>
          <a:p>
            <a:r>
              <a:rPr lang="en-US" dirty="0">
                <a:solidFill>
                  <a:schemeClr val="bg1"/>
                </a:solidFill>
              </a:rPr>
              <a:t>To make </a:t>
            </a:r>
            <a:r>
              <a:rPr lang="en-US" b="1" dirty="0">
                <a:solidFill>
                  <a:schemeClr val="bg1"/>
                </a:solidFill>
              </a:rPr>
              <a:t>Good Cabs</a:t>
            </a:r>
            <a:r>
              <a:rPr lang="en-US" dirty="0">
                <a:solidFill>
                  <a:schemeClr val="bg1"/>
                </a:solidFill>
              </a:rPr>
              <a:t> more data-driven and improve key metrics like </a:t>
            </a:r>
            <a:r>
              <a:rPr lang="en-US" b="1" dirty="0">
                <a:solidFill>
                  <a:schemeClr val="bg1"/>
                </a:solidFill>
              </a:rPr>
              <a:t>repeat passenger rate</a:t>
            </a:r>
            <a:r>
              <a:rPr lang="en-US" dirty="0">
                <a:solidFill>
                  <a:schemeClr val="bg1"/>
                </a:solidFill>
              </a:rPr>
              <a:t>, </a:t>
            </a:r>
            <a:r>
              <a:rPr lang="en-US" b="1" dirty="0">
                <a:solidFill>
                  <a:schemeClr val="bg1"/>
                </a:solidFill>
              </a:rPr>
              <a:t>customer satisfaction</a:t>
            </a:r>
            <a:r>
              <a:rPr lang="en-US" dirty="0">
                <a:solidFill>
                  <a:schemeClr val="bg1"/>
                </a:solidFill>
              </a:rPr>
              <a:t>, </a:t>
            </a:r>
            <a:r>
              <a:rPr lang="en-US" b="1" dirty="0">
                <a:solidFill>
                  <a:schemeClr val="bg1"/>
                </a:solidFill>
              </a:rPr>
              <a:t>new passengers</a:t>
            </a:r>
            <a:r>
              <a:rPr lang="en-US" dirty="0">
                <a:solidFill>
                  <a:schemeClr val="bg1"/>
                </a:solidFill>
              </a:rPr>
              <a:t>, and </a:t>
            </a:r>
            <a:r>
              <a:rPr lang="en-US" b="1" dirty="0">
                <a:solidFill>
                  <a:schemeClr val="bg1"/>
                </a:solidFill>
              </a:rPr>
              <a:t>trip volume</a:t>
            </a:r>
            <a:r>
              <a:rPr lang="en-US" dirty="0">
                <a:solidFill>
                  <a:schemeClr val="bg1"/>
                </a:solidFill>
              </a:rPr>
              <a:t>, it’s essential to collect comprehensive data across several areas. This includes:</a:t>
            </a:r>
          </a:p>
          <a:p>
            <a:endParaRPr lang="en-US" dirty="0">
              <a:solidFill>
                <a:schemeClr val="bg1"/>
              </a:solidFill>
            </a:endParaRPr>
          </a:p>
          <a:p>
            <a:pPr marL="285750" lvl="0" indent="-285750">
              <a:lnSpc>
                <a:spcPct val="150000"/>
              </a:lnSpc>
              <a:buFont typeface="Wingdings" panose="05000000000000000000" pitchFamily="2" charset="2"/>
              <a:buChar char="§"/>
            </a:pPr>
            <a:r>
              <a:rPr lang="en-US" b="1" dirty="0">
                <a:solidFill>
                  <a:schemeClr val="accent5">
                    <a:lumMod val="60000"/>
                    <a:lumOff val="40000"/>
                  </a:schemeClr>
                </a:solidFill>
              </a:rPr>
              <a:t>Customer behavior</a:t>
            </a:r>
            <a:r>
              <a:rPr lang="en-US" dirty="0">
                <a:solidFill>
                  <a:schemeClr val="accent5">
                    <a:lumMod val="60000"/>
                    <a:lumOff val="40000"/>
                  </a:schemeClr>
                </a:solidFill>
              </a:rPr>
              <a:t> </a:t>
            </a:r>
            <a:r>
              <a:rPr lang="en-US" dirty="0">
                <a:solidFill>
                  <a:schemeClr val="bg1"/>
                </a:solidFill>
              </a:rPr>
              <a:t>data (e.g., trip patterns, preferences, feedback).</a:t>
            </a:r>
          </a:p>
          <a:p>
            <a:pPr marL="285750" lvl="0" indent="-285750">
              <a:lnSpc>
                <a:spcPct val="150000"/>
              </a:lnSpc>
              <a:buFont typeface="Wingdings" panose="05000000000000000000" pitchFamily="2" charset="2"/>
              <a:buChar char="§"/>
            </a:pPr>
            <a:r>
              <a:rPr lang="en-US" b="1" dirty="0">
                <a:solidFill>
                  <a:schemeClr val="accent5">
                    <a:lumMod val="60000"/>
                    <a:lumOff val="40000"/>
                  </a:schemeClr>
                </a:solidFill>
              </a:rPr>
              <a:t>Operational efficiency</a:t>
            </a:r>
            <a:r>
              <a:rPr lang="en-US" dirty="0">
                <a:solidFill>
                  <a:schemeClr val="accent5">
                    <a:lumMod val="60000"/>
                    <a:lumOff val="40000"/>
                  </a:schemeClr>
                </a:solidFill>
              </a:rPr>
              <a:t> </a:t>
            </a:r>
            <a:r>
              <a:rPr lang="en-US" dirty="0">
                <a:solidFill>
                  <a:schemeClr val="bg1"/>
                </a:solidFill>
              </a:rPr>
              <a:t>data (e.g., vehicle performance, driver efficiency).</a:t>
            </a:r>
          </a:p>
          <a:p>
            <a:pPr marL="285750" lvl="0" indent="-285750">
              <a:lnSpc>
                <a:spcPct val="150000"/>
              </a:lnSpc>
              <a:buFont typeface="Wingdings" panose="05000000000000000000" pitchFamily="2" charset="2"/>
              <a:buChar char="§"/>
            </a:pPr>
            <a:r>
              <a:rPr lang="en-US" b="1" dirty="0">
                <a:solidFill>
                  <a:schemeClr val="accent5">
                    <a:lumMod val="60000"/>
                    <a:lumOff val="40000"/>
                  </a:schemeClr>
                </a:solidFill>
              </a:rPr>
              <a:t>Market trends data</a:t>
            </a:r>
            <a:r>
              <a:rPr lang="en-US" b="1" dirty="0">
                <a:solidFill>
                  <a:schemeClr val="bg1"/>
                </a:solidFill>
              </a:rPr>
              <a:t> </a:t>
            </a:r>
            <a:r>
              <a:rPr lang="en-US" dirty="0">
                <a:solidFill>
                  <a:schemeClr val="bg1"/>
                </a:solidFill>
              </a:rPr>
              <a:t>(e.g., competitor performance, local events, economic trends).</a:t>
            </a:r>
          </a:p>
          <a:p>
            <a:pPr marL="285750" lvl="0" indent="-285750">
              <a:lnSpc>
                <a:spcPct val="150000"/>
              </a:lnSpc>
              <a:buFont typeface="Wingdings" panose="05000000000000000000" pitchFamily="2" charset="2"/>
              <a:buChar char="§"/>
            </a:pPr>
            <a:r>
              <a:rPr lang="en-US" b="1" dirty="0">
                <a:solidFill>
                  <a:schemeClr val="accent5">
                    <a:lumMod val="60000"/>
                    <a:lumOff val="40000"/>
                  </a:schemeClr>
                </a:solidFill>
              </a:rPr>
              <a:t>Advanced analytics</a:t>
            </a:r>
            <a:r>
              <a:rPr lang="en-US" dirty="0">
                <a:solidFill>
                  <a:schemeClr val="accent5">
                    <a:lumMod val="60000"/>
                    <a:lumOff val="40000"/>
                  </a:schemeClr>
                </a:solidFill>
              </a:rPr>
              <a:t> </a:t>
            </a:r>
            <a:r>
              <a:rPr lang="en-US" dirty="0">
                <a:solidFill>
                  <a:schemeClr val="bg1"/>
                </a:solidFill>
              </a:rPr>
              <a:t>for predictive insights (e.g., demand forecasting, churn prediction).</a:t>
            </a:r>
          </a:p>
          <a:p>
            <a:endParaRPr lang="en-US" dirty="0">
              <a:solidFill>
                <a:schemeClr val="bg1"/>
              </a:solidFill>
            </a:endParaRPr>
          </a:p>
        </p:txBody>
      </p:sp>
    </p:spTree>
    <p:extLst>
      <p:ext uri="{BB962C8B-B14F-4D97-AF65-F5344CB8AC3E}">
        <p14:creationId xmlns:p14="http://schemas.microsoft.com/office/powerpoint/2010/main" val="7840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06B37-2148-4163-B7A9-0844AEB69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330692B9-1303-4A5F-B732-00BC37DFEC91}"/>
              </a:ext>
            </a:extLst>
          </p:cNvPr>
          <p:cNvSpPr txBox="1"/>
          <p:nvPr/>
        </p:nvSpPr>
        <p:spPr>
          <a:xfrm>
            <a:off x="3105807" y="2405454"/>
            <a:ext cx="6976242" cy="1015663"/>
          </a:xfrm>
          <a:prstGeom prst="rect">
            <a:avLst/>
          </a:prstGeom>
          <a:noFill/>
        </p:spPr>
        <p:txBody>
          <a:bodyPr wrap="square" rtlCol="0">
            <a:spAutoFit/>
          </a:bodyPr>
          <a:lstStyle/>
          <a:p>
            <a:r>
              <a:rPr lang="en-US" sz="6000" b="1" dirty="0">
                <a:solidFill>
                  <a:schemeClr val="bg1"/>
                </a:solidFill>
              </a:rPr>
              <a:t>Ad-hoc Requests</a:t>
            </a:r>
          </a:p>
        </p:txBody>
      </p:sp>
    </p:spTree>
    <p:extLst>
      <p:ext uri="{BB962C8B-B14F-4D97-AF65-F5344CB8AC3E}">
        <p14:creationId xmlns:p14="http://schemas.microsoft.com/office/powerpoint/2010/main" val="869136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65BA7-F534-4300-8309-E9AC8A14A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33C786A-92CF-42DF-8098-9F415BB85A2B}"/>
              </a:ext>
            </a:extLst>
          </p:cNvPr>
          <p:cNvSpPr txBox="1"/>
          <p:nvPr/>
        </p:nvSpPr>
        <p:spPr>
          <a:xfrm flipH="1">
            <a:off x="811925" y="417786"/>
            <a:ext cx="7717219" cy="400110"/>
          </a:xfrm>
          <a:prstGeom prst="rect">
            <a:avLst/>
          </a:prstGeom>
          <a:noFill/>
        </p:spPr>
        <p:txBody>
          <a:bodyPr wrap="square" rtlCol="0">
            <a:spAutoFit/>
          </a:bodyPr>
          <a:lstStyle/>
          <a:p>
            <a:r>
              <a:rPr lang="en-US" sz="2000" b="1" dirty="0">
                <a:solidFill>
                  <a:schemeClr val="accent4">
                    <a:lumMod val="60000"/>
                    <a:lumOff val="40000"/>
                  </a:schemeClr>
                </a:solidFill>
              </a:rPr>
              <a:t>Business Request-1: </a:t>
            </a:r>
            <a:r>
              <a:rPr lang="en-US" sz="2000" b="1" dirty="0">
                <a:solidFill>
                  <a:schemeClr val="bg1"/>
                </a:solidFill>
              </a:rPr>
              <a:t>City-Level Fare and Trip Summary Report</a:t>
            </a:r>
          </a:p>
        </p:txBody>
      </p:sp>
      <p:pic>
        <p:nvPicPr>
          <p:cNvPr id="4" name="Picture 3">
            <a:extLst>
              <a:ext uri="{FF2B5EF4-FFF2-40B4-BE49-F238E27FC236}">
                <a16:creationId xmlns:a16="http://schemas.microsoft.com/office/drawing/2014/main" id="{DC2EA828-E69A-4ACE-87D8-D9E9B760B02A}"/>
              </a:ext>
            </a:extLst>
          </p:cNvPr>
          <p:cNvPicPr>
            <a:picLocks noChangeAspect="1"/>
          </p:cNvPicPr>
          <p:nvPr/>
        </p:nvPicPr>
        <p:blipFill>
          <a:blip r:embed="rId3"/>
          <a:stretch>
            <a:fillRect/>
          </a:stretch>
        </p:blipFill>
        <p:spPr>
          <a:xfrm>
            <a:off x="961696" y="1292772"/>
            <a:ext cx="5367577" cy="2636469"/>
          </a:xfrm>
          <a:prstGeom prst="rect">
            <a:avLst/>
          </a:prstGeom>
        </p:spPr>
      </p:pic>
    </p:spTree>
    <p:extLst>
      <p:ext uri="{BB962C8B-B14F-4D97-AF65-F5344CB8AC3E}">
        <p14:creationId xmlns:p14="http://schemas.microsoft.com/office/powerpoint/2010/main" val="151033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65BA7-F534-4300-8309-E9AC8A14A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33C786A-92CF-42DF-8098-9F415BB85A2B}"/>
              </a:ext>
            </a:extLst>
          </p:cNvPr>
          <p:cNvSpPr txBox="1"/>
          <p:nvPr/>
        </p:nvSpPr>
        <p:spPr>
          <a:xfrm flipH="1">
            <a:off x="811924" y="417786"/>
            <a:ext cx="8805041" cy="400110"/>
          </a:xfrm>
          <a:prstGeom prst="rect">
            <a:avLst/>
          </a:prstGeom>
          <a:noFill/>
        </p:spPr>
        <p:txBody>
          <a:bodyPr wrap="square" rtlCol="0">
            <a:spAutoFit/>
          </a:bodyPr>
          <a:lstStyle/>
          <a:p>
            <a:r>
              <a:rPr lang="en-US" sz="2000" b="1" dirty="0">
                <a:solidFill>
                  <a:schemeClr val="accent4">
                    <a:lumMod val="60000"/>
                    <a:lumOff val="40000"/>
                  </a:schemeClr>
                </a:solidFill>
              </a:rPr>
              <a:t>Business Request-2: </a:t>
            </a:r>
            <a:r>
              <a:rPr lang="en-US" sz="2000" b="1" dirty="0">
                <a:solidFill>
                  <a:schemeClr val="bg1"/>
                </a:solidFill>
              </a:rPr>
              <a:t>Monthly City-Level Trips Target Performance Report</a:t>
            </a:r>
          </a:p>
        </p:txBody>
      </p:sp>
      <p:pic>
        <p:nvPicPr>
          <p:cNvPr id="4" name="Picture 3">
            <a:extLst>
              <a:ext uri="{FF2B5EF4-FFF2-40B4-BE49-F238E27FC236}">
                <a16:creationId xmlns:a16="http://schemas.microsoft.com/office/drawing/2014/main" id="{7515D92A-EE80-41A7-9A9B-EACE29D3EBE8}"/>
              </a:ext>
            </a:extLst>
          </p:cNvPr>
          <p:cNvPicPr>
            <a:picLocks noChangeAspect="1"/>
          </p:cNvPicPr>
          <p:nvPr/>
        </p:nvPicPr>
        <p:blipFill>
          <a:blip r:embed="rId3"/>
          <a:stretch>
            <a:fillRect/>
          </a:stretch>
        </p:blipFill>
        <p:spPr>
          <a:xfrm>
            <a:off x="830124" y="1006637"/>
            <a:ext cx="5146944" cy="4625741"/>
          </a:xfrm>
          <a:prstGeom prst="rect">
            <a:avLst/>
          </a:prstGeom>
        </p:spPr>
      </p:pic>
      <p:pic>
        <p:nvPicPr>
          <p:cNvPr id="5" name="Picture 4">
            <a:extLst>
              <a:ext uri="{FF2B5EF4-FFF2-40B4-BE49-F238E27FC236}">
                <a16:creationId xmlns:a16="http://schemas.microsoft.com/office/drawing/2014/main" id="{AC01ECBC-4F97-414D-9F78-43FE572B2C17}"/>
              </a:ext>
            </a:extLst>
          </p:cNvPr>
          <p:cNvPicPr>
            <a:picLocks noChangeAspect="1"/>
          </p:cNvPicPr>
          <p:nvPr/>
        </p:nvPicPr>
        <p:blipFill>
          <a:blip r:embed="rId4"/>
          <a:stretch>
            <a:fillRect/>
          </a:stretch>
        </p:blipFill>
        <p:spPr>
          <a:xfrm>
            <a:off x="6096000" y="1006637"/>
            <a:ext cx="5146944" cy="4648603"/>
          </a:xfrm>
          <a:prstGeom prst="rect">
            <a:avLst/>
          </a:prstGeom>
        </p:spPr>
      </p:pic>
      <p:pic>
        <p:nvPicPr>
          <p:cNvPr id="6" name="Picture 5">
            <a:extLst>
              <a:ext uri="{FF2B5EF4-FFF2-40B4-BE49-F238E27FC236}">
                <a16:creationId xmlns:a16="http://schemas.microsoft.com/office/drawing/2014/main" id="{19C42646-4802-4120-BDB4-3020827A832B}"/>
              </a:ext>
            </a:extLst>
          </p:cNvPr>
          <p:cNvPicPr>
            <a:picLocks noChangeAspect="1"/>
          </p:cNvPicPr>
          <p:nvPr/>
        </p:nvPicPr>
        <p:blipFill>
          <a:blip r:embed="rId5"/>
          <a:stretch>
            <a:fillRect/>
          </a:stretch>
        </p:blipFill>
        <p:spPr>
          <a:xfrm>
            <a:off x="6050276" y="5655950"/>
            <a:ext cx="5192668" cy="1005927"/>
          </a:xfrm>
          <a:prstGeom prst="rect">
            <a:avLst/>
          </a:prstGeom>
        </p:spPr>
      </p:pic>
    </p:spTree>
    <p:extLst>
      <p:ext uri="{BB962C8B-B14F-4D97-AF65-F5344CB8AC3E}">
        <p14:creationId xmlns:p14="http://schemas.microsoft.com/office/powerpoint/2010/main" val="376621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65BA7-F534-4300-8309-E9AC8A14A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33C786A-92CF-42DF-8098-9F415BB85A2B}"/>
              </a:ext>
            </a:extLst>
          </p:cNvPr>
          <p:cNvSpPr txBox="1"/>
          <p:nvPr/>
        </p:nvSpPr>
        <p:spPr>
          <a:xfrm flipH="1">
            <a:off x="706858" y="622738"/>
            <a:ext cx="7717219" cy="400110"/>
          </a:xfrm>
          <a:prstGeom prst="rect">
            <a:avLst/>
          </a:prstGeom>
          <a:noFill/>
        </p:spPr>
        <p:txBody>
          <a:bodyPr wrap="square" rtlCol="0">
            <a:spAutoFit/>
          </a:bodyPr>
          <a:lstStyle/>
          <a:p>
            <a:r>
              <a:rPr lang="en-US" sz="2000" b="1" dirty="0">
                <a:solidFill>
                  <a:schemeClr val="accent4">
                    <a:lumMod val="60000"/>
                    <a:lumOff val="40000"/>
                  </a:schemeClr>
                </a:solidFill>
              </a:rPr>
              <a:t>Business Request-3: </a:t>
            </a:r>
            <a:r>
              <a:rPr lang="en-US" sz="2000" b="1" dirty="0">
                <a:solidFill>
                  <a:schemeClr val="bg1"/>
                </a:solidFill>
              </a:rPr>
              <a:t>City-Level Repeat Passenger Trip </a:t>
            </a:r>
            <a:r>
              <a:rPr lang="en-US" sz="2000" b="1" dirty="0" err="1">
                <a:solidFill>
                  <a:schemeClr val="bg1"/>
                </a:solidFill>
              </a:rPr>
              <a:t>Frequecy</a:t>
            </a:r>
            <a:r>
              <a:rPr lang="en-US" sz="2000" b="1" dirty="0">
                <a:solidFill>
                  <a:schemeClr val="bg1"/>
                </a:solidFill>
              </a:rPr>
              <a:t> Report</a:t>
            </a:r>
          </a:p>
        </p:txBody>
      </p:sp>
      <p:pic>
        <p:nvPicPr>
          <p:cNvPr id="4" name="Picture 3">
            <a:extLst>
              <a:ext uri="{FF2B5EF4-FFF2-40B4-BE49-F238E27FC236}">
                <a16:creationId xmlns:a16="http://schemas.microsoft.com/office/drawing/2014/main" id="{70BDA2EA-3FB1-4EC9-BE68-5B6E1FE72F54}"/>
              </a:ext>
            </a:extLst>
          </p:cNvPr>
          <p:cNvPicPr>
            <a:picLocks noChangeAspect="1"/>
          </p:cNvPicPr>
          <p:nvPr/>
        </p:nvPicPr>
        <p:blipFill>
          <a:blip r:embed="rId3"/>
          <a:stretch>
            <a:fillRect/>
          </a:stretch>
        </p:blipFill>
        <p:spPr>
          <a:xfrm>
            <a:off x="5436513" y="1817876"/>
            <a:ext cx="6236755" cy="3490262"/>
          </a:xfrm>
          <a:prstGeom prst="rect">
            <a:avLst/>
          </a:prstGeom>
        </p:spPr>
      </p:pic>
      <p:pic>
        <p:nvPicPr>
          <p:cNvPr id="5" name="Picture 4">
            <a:extLst>
              <a:ext uri="{FF2B5EF4-FFF2-40B4-BE49-F238E27FC236}">
                <a16:creationId xmlns:a16="http://schemas.microsoft.com/office/drawing/2014/main" id="{39A5E61D-031A-4E3D-A60F-5BF52FE97FD9}"/>
              </a:ext>
            </a:extLst>
          </p:cNvPr>
          <p:cNvPicPr>
            <a:picLocks noChangeAspect="1"/>
          </p:cNvPicPr>
          <p:nvPr/>
        </p:nvPicPr>
        <p:blipFill>
          <a:blip r:embed="rId4"/>
          <a:stretch>
            <a:fillRect/>
          </a:stretch>
        </p:blipFill>
        <p:spPr>
          <a:xfrm>
            <a:off x="706858" y="1817876"/>
            <a:ext cx="4543059" cy="2601309"/>
          </a:xfrm>
          <a:prstGeom prst="rect">
            <a:avLst/>
          </a:prstGeom>
        </p:spPr>
      </p:pic>
    </p:spTree>
    <p:extLst>
      <p:ext uri="{BB962C8B-B14F-4D97-AF65-F5344CB8AC3E}">
        <p14:creationId xmlns:p14="http://schemas.microsoft.com/office/powerpoint/2010/main" val="259890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65BA7-F534-4300-8309-E9AC8A14A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33C786A-92CF-42DF-8098-9F415BB85A2B}"/>
              </a:ext>
            </a:extLst>
          </p:cNvPr>
          <p:cNvSpPr txBox="1"/>
          <p:nvPr/>
        </p:nvSpPr>
        <p:spPr>
          <a:xfrm flipH="1">
            <a:off x="961695" y="417786"/>
            <a:ext cx="8907518" cy="400110"/>
          </a:xfrm>
          <a:prstGeom prst="rect">
            <a:avLst/>
          </a:prstGeom>
          <a:noFill/>
        </p:spPr>
        <p:txBody>
          <a:bodyPr wrap="square" rtlCol="0">
            <a:spAutoFit/>
          </a:bodyPr>
          <a:lstStyle/>
          <a:p>
            <a:r>
              <a:rPr lang="en-US" sz="2000" b="1" dirty="0">
                <a:solidFill>
                  <a:schemeClr val="accent4">
                    <a:lumMod val="60000"/>
                    <a:lumOff val="40000"/>
                  </a:schemeClr>
                </a:solidFill>
              </a:rPr>
              <a:t>Business Request:4 </a:t>
            </a:r>
            <a:r>
              <a:rPr lang="en-US" sz="2000" b="1" dirty="0">
                <a:solidFill>
                  <a:schemeClr val="bg1"/>
                </a:solidFill>
              </a:rPr>
              <a:t>Identify cities with highest and lowest total new passengers</a:t>
            </a:r>
          </a:p>
        </p:txBody>
      </p:sp>
      <p:pic>
        <p:nvPicPr>
          <p:cNvPr id="4" name="Picture 3">
            <a:extLst>
              <a:ext uri="{FF2B5EF4-FFF2-40B4-BE49-F238E27FC236}">
                <a16:creationId xmlns:a16="http://schemas.microsoft.com/office/drawing/2014/main" id="{BB76B738-FC3E-48E8-90AF-1CDDED78BAB8}"/>
              </a:ext>
            </a:extLst>
          </p:cNvPr>
          <p:cNvPicPr>
            <a:picLocks noChangeAspect="1"/>
          </p:cNvPicPr>
          <p:nvPr/>
        </p:nvPicPr>
        <p:blipFill>
          <a:blip r:embed="rId3"/>
          <a:stretch>
            <a:fillRect/>
          </a:stretch>
        </p:blipFill>
        <p:spPr>
          <a:xfrm>
            <a:off x="1082042" y="1292772"/>
            <a:ext cx="3489957" cy="1915511"/>
          </a:xfrm>
          <a:prstGeom prst="rect">
            <a:avLst/>
          </a:prstGeom>
        </p:spPr>
      </p:pic>
      <p:pic>
        <p:nvPicPr>
          <p:cNvPr id="5" name="Picture 4">
            <a:extLst>
              <a:ext uri="{FF2B5EF4-FFF2-40B4-BE49-F238E27FC236}">
                <a16:creationId xmlns:a16="http://schemas.microsoft.com/office/drawing/2014/main" id="{0EF8D154-2AF8-497A-A382-504C04417EEB}"/>
              </a:ext>
            </a:extLst>
          </p:cNvPr>
          <p:cNvPicPr>
            <a:picLocks noChangeAspect="1"/>
          </p:cNvPicPr>
          <p:nvPr/>
        </p:nvPicPr>
        <p:blipFill>
          <a:blip r:embed="rId4"/>
          <a:stretch>
            <a:fillRect/>
          </a:stretch>
        </p:blipFill>
        <p:spPr>
          <a:xfrm>
            <a:off x="5992992" y="1235682"/>
            <a:ext cx="3254022" cy="3673158"/>
          </a:xfrm>
          <a:prstGeom prst="rect">
            <a:avLst/>
          </a:prstGeom>
        </p:spPr>
      </p:pic>
    </p:spTree>
    <p:extLst>
      <p:ext uri="{BB962C8B-B14F-4D97-AF65-F5344CB8AC3E}">
        <p14:creationId xmlns:p14="http://schemas.microsoft.com/office/powerpoint/2010/main" val="94555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65BA7-F534-4300-8309-E9AC8A14A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33C786A-92CF-42DF-8098-9F415BB85A2B}"/>
              </a:ext>
            </a:extLst>
          </p:cNvPr>
          <p:cNvSpPr txBox="1"/>
          <p:nvPr/>
        </p:nvSpPr>
        <p:spPr>
          <a:xfrm flipH="1">
            <a:off x="811925" y="417786"/>
            <a:ext cx="7717219" cy="400110"/>
          </a:xfrm>
          <a:prstGeom prst="rect">
            <a:avLst/>
          </a:prstGeom>
          <a:noFill/>
        </p:spPr>
        <p:txBody>
          <a:bodyPr wrap="square" rtlCol="0">
            <a:spAutoFit/>
          </a:bodyPr>
          <a:lstStyle/>
          <a:p>
            <a:r>
              <a:rPr lang="en-US" sz="2000" b="1" dirty="0">
                <a:solidFill>
                  <a:schemeClr val="accent4">
                    <a:lumMod val="60000"/>
                    <a:lumOff val="40000"/>
                  </a:schemeClr>
                </a:solidFill>
              </a:rPr>
              <a:t>Business Request-5: </a:t>
            </a:r>
            <a:r>
              <a:rPr lang="en-US" sz="2000" b="1" dirty="0">
                <a:solidFill>
                  <a:schemeClr val="bg1"/>
                </a:solidFill>
              </a:rPr>
              <a:t>Identify Month with Highest Revenue for Each City</a:t>
            </a:r>
          </a:p>
        </p:txBody>
      </p:sp>
      <p:pic>
        <p:nvPicPr>
          <p:cNvPr id="4" name="Picture 3">
            <a:extLst>
              <a:ext uri="{FF2B5EF4-FFF2-40B4-BE49-F238E27FC236}">
                <a16:creationId xmlns:a16="http://schemas.microsoft.com/office/drawing/2014/main" id="{084E8BBD-16D0-4183-AC95-FB98E9B9A06C}"/>
              </a:ext>
            </a:extLst>
          </p:cNvPr>
          <p:cNvPicPr>
            <a:picLocks noChangeAspect="1"/>
          </p:cNvPicPr>
          <p:nvPr/>
        </p:nvPicPr>
        <p:blipFill>
          <a:blip r:embed="rId3"/>
          <a:stretch>
            <a:fillRect/>
          </a:stretch>
        </p:blipFill>
        <p:spPr>
          <a:xfrm>
            <a:off x="906519" y="1166649"/>
            <a:ext cx="4390214" cy="2453854"/>
          </a:xfrm>
          <a:prstGeom prst="rect">
            <a:avLst/>
          </a:prstGeom>
        </p:spPr>
      </p:pic>
    </p:spTree>
    <p:extLst>
      <p:ext uri="{BB962C8B-B14F-4D97-AF65-F5344CB8AC3E}">
        <p14:creationId xmlns:p14="http://schemas.microsoft.com/office/powerpoint/2010/main" val="246243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65BA7-F534-4300-8309-E9AC8A14A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33C786A-92CF-42DF-8098-9F415BB85A2B}"/>
              </a:ext>
            </a:extLst>
          </p:cNvPr>
          <p:cNvSpPr txBox="1"/>
          <p:nvPr/>
        </p:nvSpPr>
        <p:spPr>
          <a:xfrm flipH="1">
            <a:off x="620087" y="417786"/>
            <a:ext cx="8082477" cy="400110"/>
          </a:xfrm>
          <a:prstGeom prst="rect">
            <a:avLst/>
          </a:prstGeom>
          <a:noFill/>
        </p:spPr>
        <p:txBody>
          <a:bodyPr wrap="square" rtlCol="0">
            <a:spAutoFit/>
          </a:bodyPr>
          <a:lstStyle/>
          <a:p>
            <a:r>
              <a:rPr lang="en-US" sz="2000" b="1" dirty="0">
                <a:solidFill>
                  <a:schemeClr val="accent4">
                    <a:lumMod val="60000"/>
                    <a:lumOff val="40000"/>
                  </a:schemeClr>
                </a:solidFill>
              </a:rPr>
              <a:t>Business Request-6: </a:t>
            </a:r>
            <a:r>
              <a:rPr lang="en-US" sz="2000" b="1" dirty="0">
                <a:solidFill>
                  <a:schemeClr val="bg1"/>
                </a:solidFill>
              </a:rPr>
              <a:t>Repeat Passenger Rate Analysis</a:t>
            </a:r>
          </a:p>
        </p:txBody>
      </p:sp>
      <p:pic>
        <p:nvPicPr>
          <p:cNvPr id="4" name="Picture 3">
            <a:extLst>
              <a:ext uri="{FF2B5EF4-FFF2-40B4-BE49-F238E27FC236}">
                <a16:creationId xmlns:a16="http://schemas.microsoft.com/office/drawing/2014/main" id="{74045957-A5B8-4631-BC30-C11E04ED681D}"/>
              </a:ext>
            </a:extLst>
          </p:cNvPr>
          <p:cNvPicPr>
            <a:picLocks noChangeAspect="1"/>
          </p:cNvPicPr>
          <p:nvPr/>
        </p:nvPicPr>
        <p:blipFill>
          <a:blip r:embed="rId3"/>
          <a:stretch>
            <a:fillRect/>
          </a:stretch>
        </p:blipFill>
        <p:spPr>
          <a:xfrm>
            <a:off x="620088" y="1097078"/>
            <a:ext cx="5355043" cy="4663844"/>
          </a:xfrm>
          <a:prstGeom prst="rect">
            <a:avLst/>
          </a:prstGeom>
        </p:spPr>
      </p:pic>
      <p:pic>
        <p:nvPicPr>
          <p:cNvPr id="5" name="Picture 4">
            <a:extLst>
              <a:ext uri="{FF2B5EF4-FFF2-40B4-BE49-F238E27FC236}">
                <a16:creationId xmlns:a16="http://schemas.microsoft.com/office/drawing/2014/main" id="{355E40F5-F811-4D3A-9D5C-46DAE6A45861}"/>
              </a:ext>
            </a:extLst>
          </p:cNvPr>
          <p:cNvPicPr>
            <a:picLocks noChangeAspect="1"/>
          </p:cNvPicPr>
          <p:nvPr/>
        </p:nvPicPr>
        <p:blipFill>
          <a:blip r:embed="rId4"/>
          <a:stretch>
            <a:fillRect/>
          </a:stretch>
        </p:blipFill>
        <p:spPr>
          <a:xfrm>
            <a:off x="6114446" y="1097078"/>
            <a:ext cx="5176237" cy="4648603"/>
          </a:xfrm>
          <a:prstGeom prst="rect">
            <a:avLst/>
          </a:prstGeom>
        </p:spPr>
      </p:pic>
      <p:pic>
        <p:nvPicPr>
          <p:cNvPr id="6" name="Picture 5">
            <a:extLst>
              <a:ext uri="{FF2B5EF4-FFF2-40B4-BE49-F238E27FC236}">
                <a16:creationId xmlns:a16="http://schemas.microsoft.com/office/drawing/2014/main" id="{16E25B3C-21EE-4635-82F2-0C9C5A03A034}"/>
              </a:ext>
            </a:extLst>
          </p:cNvPr>
          <p:cNvPicPr>
            <a:picLocks noChangeAspect="1"/>
          </p:cNvPicPr>
          <p:nvPr/>
        </p:nvPicPr>
        <p:blipFill>
          <a:blip r:embed="rId5"/>
          <a:stretch>
            <a:fillRect/>
          </a:stretch>
        </p:blipFill>
        <p:spPr>
          <a:xfrm>
            <a:off x="6114446" y="5760922"/>
            <a:ext cx="5157791" cy="990686"/>
          </a:xfrm>
          <a:prstGeom prst="rect">
            <a:avLst/>
          </a:prstGeom>
        </p:spPr>
      </p:pic>
    </p:spTree>
    <p:extLst>
      <p:ext uri="{BB962C8B-B14F-4D97-AF65-F5344CB8AC3E}">
        <p14:creationId xmlns:p14="http://schemas.microsoft.com/office/powerpoint/2010/main" val="10584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6901937-BC08-4E95-9ABE-170A8933F620}"/>
              </a:ext>
            </a:extLst>
          </p:cNvPr>
          <p:cNvSpPr txBox="1"/>
          <p:nvPr/>
        </p:nvSpPr>
        <p:spPr>
          <a:xfrm>
            <a:off x="4518214" y="2594393"/>
            <a:ext cx="3872751" cy="923330"/>
          </a:xfrm>
          <a:prstGeom prst="rect">
            <a:avLst/>
          </a:prstGeom>
          <a:noFill/>
        </p:spPr>
        <p:txBody>
          <a:bodyPr wrap="square" rtlCol="0">
            <a:spAutoFit/>
          </a:bodyPr>
          <a:lstStyle/>
          <a:p>
            <a:r>
              <a:rPr lang="en-US" sz="5400" b="1" dirty="0">
                <a:solidFill>
                  <a:schemeClr val="bg1"/>
                </a:solidFill>
              </a:rPr>
              <a:t>Dashboard</a:t>
            </a:r>
          </a:p>
        </p:txBody>
      </p:sp>
    </p:spTree>
    <p:extLst>
      <p:ext uri="{BB962C8B-B14F-4D97-AF65-F5344CB8AC3E}">
        <p14:creationId xmlns:p14="http://schemas.microsoft.com/office/powerpoint/2010/main" val="1284652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1C0009-4F20-4A4A-A4D5-0BF8FC474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0"/>
          <p:cNvSpPr/>
          <p:nvPr/>
        </p:nvSpPr>
        <p:spPr>
          <a:xfrm>
            <a:off x="4935829" y="751140"/>
            <a:ext cx="5579864" cy="582712"/>
          </a:xfrm>
          <a:prstGeom prst="rect">
            <a:avLst/>
          </a:prstGeom>
          <a:noFill/>
          <a:ln/>
        </p:spPr>
        <p:txBody>
          <a:bodyPr wrap="none" lIns="0" tIns="0" rIns="0" bIns="0" rtlCol="0" anchor="t"/>
          <a:lstStyle/>
          <a:p>
            <a:pPr>
              <a:lnSpc>
                <a:spcPts val="4583"/>
              </a:lnSpc>
            </a:pPr>
            <a:r>
              <a:rPr lang="en-US" sz="4400" b="1" dirty="0">
                <a:solidFill>
                  <a:schemeClr val="bg1"/>
                </a:solidFill>
                <a:ea typeface="Spline Sans Bold" pitchFamily="34" charset="-122"/>
                <a:cs typeface="Spline Sans Bold" pitchFamily="34" charset="-120"/>
              </a:rPr>
              <a:t>Introduction to Goodcabs</a:t>
            </a:r>
            <a:endParaRPr lang="en-US" sz="4400" dirty="0">
              <a:solidFill>
                <a:schemeClr val="bg1"/>
              </a:solidFill>
            </a:endParaRPr>
          </a:p>
        </p:txBody>
      </p:sp>
      <p:sp>
        <p:nvSpPr>
          <p:cNvPr id="4" name="Text 1"/>
          <p:cNvSpPr/>
          <p:nvPr/>
        </p:nvSpPr>
        <p:spPr>
          <a:xfrm>
            <a:off x="4935829" y="2161109"/>
            <a:ext cx="6151563" cy="335757"/>
          </a:xfrm>
          <a:prstGeom prst="rect">
            <a:avLst/>
          </a:prstGeom>
          <a:noFill/>
          <a:ln/>
        </p:spPr>
        <p:txBody>
          <a:bodyPr wrap="none" lIns="0" tIns="0" rIns="0" bIns="0" rtlCol="0" anchor="t"/>
          <a:lstStyle/>
          <a:p>
            <a:pPr>
              <a:lnSpc>
                <a:spcPts val="2625"/>
              </a:lnSpc>
            </a:pPr>
            <a:r>
              <a:rPr lang="en-US" sz="2000" dirty="0">
                <a:solidFill>
                  <a:srgbClr val="E0E4E6"/>
                </a:solidFill>
                <a:ea typeface="Barlow" pitchFamily="34" charset="-122"/>
                <a:cs typeface="Barlow" pitchFamily="34" charset="-120"/>
              </a:rPr>
              <a:t>Cab service company established two years ago.</a:t>
            </a:r>
            <a:endParaRPr lang="en-US" sz="2000" dirty="0"/>
          </a:p>
        </p:txBody>
      </p:sp>
      <p:sp>
        <p:nvSpPr>
          <p:cNvPr id="5" name="Text 2"/>
          <p:cNvSpPr/>
          <p:nvPr/>
        </p:nvSpPr>
        <p:spPr>
          <a:xfrm>
            <a:off x="4935828" y="2910494"/>
            <a:ext cx="6151563" cy="335757"/>
          </a:xfrm>
          <a:prstGeom prst="rect">
            <a:avLst/>
          </a:prstGeom>
          <a:noFill/>
          <a:ln/>
        </p:spPr>
        <p:txBody>
          <a:bodyPr wrap="none" lIns="0" tIns="0" rIns="0" bIns="0" rtlCol="0" anchor="t"/>
          <a:lstStyle/>
          <a:p>
            <a:pPr>
              <a:lnSpc>
                <a:spcPts val="2625"/>
              </a:lnSpc>
            </a:pPr>
            <a:r>
              <a:rPr lang="en-US" sz="2000" dirty="0">
                <a:solidFill>
                  <a:srgbClr val="E0E4E6"/>
                </a:solidFill>
                <a:ea typeface="Barlow" pitchFamily="34" charset="-122"/>
                <a:cs typeface="Barlow" pitchFamily="34" charset="-120"/>
              </a:rPr>
              <a:t>Focus on Tier-2 cities.</a:t>
            </a:r>
            <a:endParaRPr lang="en-US" sz="2000" dirty="0"/>
          </a:p>
        </p:txBody>
      </p:sp>
      <p:sp>
        <p:nvSpPr>
          <p:cNvPr id="6" name="Text 3"/>
          <p:cNvSpPr/>
          <p:nvPr/>
        </p:nvSpPr>
        <p:spPr>
          <a:xfrm>
            <a:off x="4935827" y="3571036"/>
            <a:ext cx="6151563" cy="335757"/>
          </a:xfrm>
          <a:prstGeom prst="rect">
            <a:avLst/>
          </a:prstGeom>
          <a:noFill/>
          <a:ln/>
        </p:spPr>
        <p:txBody>
          <a:bodyPr wrap="none" lIns="0" tIns="0" rIns="0" bIns="0" rtlCol="0" anchor="t"/>
          <a:lstStyle/>
          <a:p>
            <a:pPr>
              <a:lnSpc>
                <a:spcPts val="2625"/>
              </a:lnSpc>
            </a:pPr>
            <a:r>
              <a:rPr lang="en-US" sz="2000" dirty="0">
                <a:solidFill>
                  <a:srgbClr val="E0E4E6"/>
                </a:solidFill>
                <a:ea typeface="Barlow" pitchFamily="34" charset="-122"/>
                <a:cs typeface="Barlow" pitchFamily="34" charset="-120"/>
              </a:rPr>
              <a:t>Committed to local drivers.</a:t>
            </a:r>
            <a:endParaRPr lang="en-US" sz="2000" dirty="0"/>
          </a:p>
        </p:txBody>
      </p:sp>
      <p:sp>
        <p:nvSpPr>
          <p:cNvPr id="7" name="Text 4"/>
          <p:cNvSpPr/>
          <p:nvPr/>
        </p:nvSpPr>
        <p:spPr>
          <a:xfrm>
            <a:off x="4935826" y="4231578"/>
            <a:ext cx="6151563" cy="335757"/>
          </a:xfrm>
          <a:prstGeom prst="rect">
            <a:avLst/>
          </a:prstGeom>
          <a:noFill/>
          <a:ln/>
        </p:spPr>
        <p:txBody>
          <a:bodyPr wrap="none" lIns="0" tIns="0" rIns="0" bIns="0" rtlCol="0" anchor="t"/>
          <a:lstStyle/>
          <a:p>
            <a:pPr>
              <a:lnSpc>
                <a:spcPts val="2625"/>
              </a:lnSpc>
            </a:pPr>
            <a:r>
              <a:rPr lang="en-US" sz="2000" dirty="0">
                <a:solidFill>
                  <a:srgbClr val="E0E4E6"/>
                </a:solidFill>
                <a:ea typeface="Barlow" pitchFamily="34" charset="-122"/>
                <a:cs typeface="Barlow" pitchFamily="34" charset="-120"/>
              </a:rPr>
              <a:t>Ambitious performance targets for 2024.</a:t>
            </a:r>
            <a:endParaRPr lang="en-US" sz="2000" dirty="0"/>
          </a:p>
        </p:txBody>
      </p:sp>
      <p:pic>
        <p:nvPicPr>
          <p:cNvPr id="18" name="Picture 17">
            <a:extLst>
              <a:ext uri="{FF2B5EF4-FFF2-40B4-BE49-F238E27FC236}">
                <a16:creationId xmlns:a16="http://schemas.microsoft.com/office/drawing/2014/main" id="{8D08BBFB-568D-41B7-AB9E-35BA0661763E}"/>
              </a:ext>
            </a:extLst>
          </p:cNvPr>
          <p:cNvPicPr>
            <a:picLocks noChangeAspect="1"/>
          </p:cNvPicPr>
          <p:nvPr/>
        </p:nvPicPr>
        <p:blipFill>
          <a:blip r:embed="rId4"/>
          <a:stretch>
            <a:fillRect/>
          </a:stretch>
        </p:blipFill>
        <p:spPr>
          <a:xfrm>
            <a:off x="0" y="0"/>
            <a:ext cx="4606724"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 over Image ,textbox ,textbox ,shape , Geo Image ,textbox ,textbox ,shape ,actionButton ,actionButton ,textbox ,textbox , Perf Image ,shape ,textbox ,textbox ,image ,shape ,textbox.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rPr dirty="0"/>
              <a:t>Home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FA2782D-C0F1-4DDE-A0F8-A45D8EC8C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33" y="463884"/>
            <a:ext cx="10714649" cy="6073666"/>
          </a:xfrm>
          <a:prstGeom prst="rect">
            <a:avLst/>
          </a:prstGeom>
        </p:spPr>
      </p:pic>
    </p:spTree>
    <p:extLst>
      <p:ext uri="{BB962C8B-B14F-4D97-AF65-F5344CB8AC3E}">
        <p14:creationId xmlns:p14="http://schemas.microsoft.com/office/powerpoint/2010/main" val="3821061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3A0075D-70D7-4667-997C-2B855A99E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14" y="697423"/>
            <a:ext cx="10638442" cy="5875529"/>
          </a:xfrm>
          <a:prstGeom prst="rect">
            <a:avLst/>
          </a:prstGeom>
        </p:spPr>
      </p:pic>
    </p:spTree>
    <p:extLst>
      <p:ext uri="{BB962C8B-B14F-4D97-AF65-F5344CB8AC3E}">
        <p14:creationId xmlns:p14="http://schemas.microsoft.com/office/powerpoint/2010/main" val="1477315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B98D68C-3166-4DFB-9390-FA51C7E85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04" y="468373"/>
            <a:ext cx="10524132" cy="5921253"/>
          </a:xfrm>
          <a:prstGeom prst="rect">
            <a:avLst/>
          </a:prstGeom>
        </p:spPr>
      </p:pic>
    </p:spTree>
    <p:extLst>
      <p:ext uri="{BB962C8B-B14F-4D97-AF65-F5344CB8AC3E}">
        <p14:creationId xmlns:p14="http://schemas.microsoft.com/office/powerpoint/2010/main" val="3547811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AB4518D-C8B8-472E-96DA-69FCC82CE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04" y="430270"/>
            <a:ext cx="10646063" cy="5997460"/>
          </a:xfrm>
          <a:prstGeom prst="rect">
            <a:avLst/>
          </a:prstGeom>
        </p:spPr>
      </p:pic>
    </p:spTree>
    <p:extLst>
      <p:ext uri="{BB962C8B-B14F-4D97-AF65-F5344CB8AC3E}">
        <p14:creationId xmlns:p14="http://schemas.microsoft.com/office/powerpoint/2010/main" val="316052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87EFCD2-9F07-48AB-8C4F-0972D9DE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21"/>
            <a:ext cx="12377206" cy="6858000"/>
          </a:xfrm>
          <a:prstGeom prst="rect">
            <a:avLst/>
          </a:prstGeom>
        </p:spPr>
      </p:pic>
      <p:sp>
        <p:nvSpPr>
          <p:cNvPr id="3" name="Text 0"/>
          <p:cNvSpPr/>
          <p:nvPr/>
        </p:nvSpPr>
        <p:spPr>
          <a:xfrm>
            <a:off x="518517" y="408483"/>
            <a:ext cx="3292277" cy="610089"/>
          </a:xfrm>
          <a:prstGeom prst="rect">
            <a:avLst/>
          </a:prstGeom>
          <a:noFill/>
          <a:ln/>
        </p:spPr>
        <p:txBody>
          <a:bodyPr wrap="none" lIns="0" tIns="0" rIns="0" bIns="0" rtlCol="0" anchor="t"/>
          <a:lstStyle/>
          <a:p>
            <a:pPr>
              <a:lnSpc>
                <a:spcPts val="3208"/>
              </a:lnSpc>
            </a:pPr>
            <a:r>
              <a:rPr lang="en-US" sz="4400" b="1" dirty="0">
                <a:solidFill>
                  <a:srgbClr val="F0FCFF"/>
                </a:solidFill>
                <a:ea typeface="Spline Sans Bold" pitchFamily="34" charset="-122"/>
                <a:cs typeface="Spline Sans Bold" pitchFamily="34" charset="-120"/>
              </a:rPr>
              <a:t>Key Insights</a:t>
            </a:r>
            <a:endParaRPr lang="en-US" sz="4400" dirty="0"/>
          </a:p>
        </p:txBody>
      </p:sp>
      <p:sp>
        <p:nvSpPr>
          <p:cNvPr id="5" name="Text 1"/>
          <p:cNvSpPr/>
          <p:nvPr/>
        </p:nvSpPr>
        <p:spPr>
          <a:xfrm>
            <a:off x="1462884" y="1537809"/>
            <a:ext cx="1762423" cy="332296"/>
          </a:xfrm>
          <a:prstGeom prst="rect">
            <a:avLst/>
          </a:prstGeom>
          <a:noFill/>
          <a:ln/>
        </p:spPr>
        <p:txBody>
          <a:bodyPr wrap="none" lIns="0" tIns="0" rIns="0" bIns="0" rtlCol="0" anchor="t"/>
          <a:lstStyle/>
          <a:p>
            <a:pPr>
              <a:lnSpc>
                <a:spcPts val="1583"/>
              </a:lnSpc>
            </a:pPr>
            <a:r>
              <a:rPr lang="en-US" sz="2000" b="1" dirty="0">
                <a:solidFill>
                  <a:srgbClr val="E0E4E6"/>
                </a:solidFill>
                <a:ea typeface="Spline Sans Bold" pitchFamily="34" charset="-122"/>
                <a:cs typeface="Spline Sans Bold" pitchFamily="34" charset="-120"/>
              </a:rPr>
              <a:t>  Trip Volume &amp; Revenue</a:t>
            </a:r>
            <a:endParaRPr lang="en-US" sz="2000" b="1" dirty="0"/>
          </a:p>
        </p:txBody>
      </p:sp>
      <p:sp>
        <p:nvSpPr>
          <p:cNvPr id="6" name="Text 2"/>
          <p:cNvSpPr/>
          <p:nvPr/>
        </p:nvSpPr>
        <p:spPr>
          <a:xfrm>
            <a:off x="1296228" y="1959411"/>
            <a:ext cx="10192048" cy="236934"/>
          </a:xfrm>
          <a:prstGeom prst="rect">
            <a:avLst/>
          </a:prstGeom>
          <a:noFill/>
          <a:ln/>
        </p:spPr>
        <p:txBody>
          <a:bodyPr wrap="none" lIns="0" tIns="0" rIns="0" bIns="0" rtlCol="0" anchor="t"/>
          <a:lstStyle/>
          <a:p>
            <a:pPr marL="742950" lvl="1" indent="-285750" algn="just" eaLnBrk="0" fontAlgn="base" hangingPunct="0">
              <a:spcBef>
                <a:spcPct val="0"/>
              </a:spcBef>
              <a:spcAft>
                <a:spcPct val="0"/>
              </a:spcAft>
              <a:buFont typeface="Wingdings" panose="05000000000000000000" pitchFamily="2" charset="2"/>
              <a:buChar char="§"/>
            </a:pPr>
            <a:r>
              <a:rPr lang="en-US" sz="1600" dirty="0">
                <a:solidFill>
                  <a:srgbClr val="E0E4E6"/>
                </a:solidFill>
                <a:ea typeface="Barlow" pitchFamily="34" charset="-122"/>
                <a:cs typeface="Barlow" pitchFamily="34" charset="-120"/>
              </a:rPr>
              <a:t> </a:t>
            </a:r>
            <a:r>
              <a:rPr lang="en-US" altLang="en-US" sz="1600" b="1" dirty="0">
                <a:solidFill>
                  <a:schemeClr val="bg1"/>
                </a:solidFill>
              </a:rPr>
              <a:t>Peak Months:</a:t>
            </a:r>
            <a:r>
              <a:rPr lang="en-US" altLang="en-US" sz="1600" dirty="0">
                <a:solidFill>
                  <a:schemeClr val="bg1"/>
                </a:solidFill>
              </a:rPr>
              <a:t> February &amp; March show highest trip volume, with February leading (75.4K trips).</a:t>
            </a:r>
          </a:p>
          <a:p>
            <a:pPr marL="742950" lvl="1" indent="-285750" algn="just" eaLnBrk="0" fontAlgn="base" hangingPunct="0">
              <a:spcBef>
                <a:spcPct val="0"/>
              </a:spcBef>
              <a:spcAft>
                <a:spcPct val="0"/>
              </a:spcAft>
              <a:buFont typeface="Wingdings" panose="05000000000000000000" pitchFamily="2" charset="2"/>
              <a:buChar char="§"/>
            </a:pPr>
            <a:r>
              <a:rPr lang="en-US" altLang="en-US" sz="1600" b="1" dirty="0">
                <a:solidFill>
                  <a:schemeClr val="bg1"/>
                </a:solidFill>
              </a:rPr>
              <a:t>Top Revenue Cities:</a:t>
            </a:r>
            <a:r>
              <a:rPr lang="en-US" altLang="en-US" sz="1600" dirty="0">
                <a:solidFill>
                  <a:schemeClr val="bg1"/>
                </a:solidFill>
              </a:rPr>
              <a:t> Jaipur, Kochi, and Chandigarh generate the most revenue, with Jaipur leading (37.2M).</a:t>
            </a:r>
          </a:p>
          <a:p>
            <a:pPr>
              <a:lnSpc>
                <a:spcPts val="1833"/>
              </a:lnSpc>
            </a:pPr>
            <a:endParaRPr lang="en-US" sz="1600" dirty="0"/>
          </a:p>
        </p:txBody>
      </p:sp>
      <p:sp>
        <p:nvSpPr>
          <p:cNvPr id="8" name="Text 3"/>
          <p:cNvSpPr/>
          <p:nvPr/>
        </p:nvSpPr>
        <p:spPr>
          <a:xfrm>
            <a:off x="1544634" y="2773709"/>
            <a:ext cx="1646138" cy="205681"/>
          </a:xfrm>
          <a:prstGeom prst="rect">
            <a:avLst/>
          </a:prstGeom>
          <a:noFill/>
          <a:ln/>
        </p:spPr>
        <p:txBody>
          <a:bodyPr wrap="none" lIns="0" tIns="0" rIns="0" bIns="0" rtlCol="0" anchor="t"/>
          <a:lstStyle/>
          <a:p>
            <a:pPr>
              <a:lnSpc>
                <a:spcPts val="1583"/>
              </a:lnSpc>
            </a:pPr>
            <a:r>
              <a:rPr lang="en-US" sz="2000" b="1" dirty="0">
                <a:solidFill>
                  <a:srgbClr val="E0E4E6"/>
                </a:solidFill>
                <a:ea typeface="Spline Sans Bold" pitchFamily="34" charset="-122"/>
                <a:cs typeface="Spline Sans Bold" pitchFamily="34" charset="-120"/>
              </a:rPr>
              <a:t>Passenger Trends</a:t>
            </a:r>
            <a:endParaRPr lang="en-US" sz="2000" b="1" dirty="0"/>
          </a:p>
        </p:txBody>
      </p:sp>
      <p:sp>
        <p:nvSpPr>
          <p:cNvPr id="9" name="Text 4"/>
          <p:cNvSpPr/>
          <p:nvPr/>
        </p:nvSpPr>
        <p:spPr>
          <a:xfrm>
            <a:off x="1462884" y="3202790"/>
            <a:ext cx="10192048" cy="236934"/>
          </a:xfrm>
          <a:prstGeom prst="rect">
            <a:avLst/>
          </a:prstGeom>
          <a:noFill/>
          <a:ln/>
        </p:spPr>
        <p:txBody>
          <a:bodyPr wrap="none" lIns="0" tIns="0" rIns="0" bIns="0" rtlCol="0" anchor="t"/>
          <a:lstStyle/>
          <a:p>
            <a:pPr marL="742950" lvl="1" indent="-285750" algn="just" eaLnBrk="0" fontAlgn="base" hangingPunct="0">
              <a:spcBef>
                <a:spcPct val="0"/>
              </a:spcBef>
              <a:spcAft>
                <a:spcPct val="0"/>
              </a:spcAft>
              <a:buFont typeface="Wingdings" panose="05000000000000000000" pitchFamily="2" charset="2"/>
              <a:buChar char="§"/>
            </a:pPr>
            <a:r>
              <a:rPr lang="en-US" altLang="en-US" sz="1600" b="1" dirty="0">
                <a:solidFill>
                  <a:schemeClr val="bg1"/>
                </a:solidFill>
              </a:rPr>
              <a:t>Repeat Passengers:</a:t>
            </a:r>
            <a:r>
              <a:rPr lang="en-US" altLang="en-US" sz="1600" dirty="0">
                <a:solidFill>
                  <a:schemeClr val="bg1"/>
                </a:solidFill>
              </a:rPr>
              <a:t> High in Surat (42.6%) and Lucknow (37.1%), but low in Jaipur (11.2%).</a:t>
            </a:r>
          </a:p>
          <a:p>
            <a:pPr marL="742950" lvl="1" indent="-285750" algn="just" eaLnBrk="0" fontAlgn="base" hangingPunct="0">
              <a:spcBef>
                <a:spcPct val="0"/>
              </a:spcBef>
              <a:spcAft>
                <a:spcPct val="0"/>
              </a:spcAft>
              <a:buFont typeface="Wingdings" panose="05000000000000000000" pitchFamily="2" charset="2"/>
              <a:buChar char="§"/>
            </a:pPr>
            <a:r>
              <a:rPr lang="en-US" altLang="en-US" sz="1600" b="1" dirty="0">
                <a:solidFill>
                  <a:schemeClr val="bg1"/>
                </a:solidFill>
              </a:rPr>
              <a:t>New Passengers:</a:t>
            </a:r>
            <a:r>
              <a:rPr lang="en-US" altLang="en-US" sz="1600" dirty="0">
                <a:solidFill>
                  <a:schemeClr val="bg1"/>
                </a:solidFill>
              </a:rPr>
              <a:t> Highest in Jan-Feb, declining in May-June.</a:t>
            </a:r>
          </a:p>
        </p:txBody>
      </p:sp>
      <p:sp>
        <p:nvSpPr>
          <p:cNvPr id="11" name="Text 5"/>
          <p:cNvSpPr/>
          <p:nvPr/>
        </p:nvSpPr>
        <p:spPr>
          <a:xfrm>
            <a:off x="1579169" y="4321491"/>
            <a:ext cx="1646138" cy="205681"/>
          </a:xfrm>
          <a:prstGeom prst="rect">
            <a:avLst/>
          </a:prstGeom>
          <a:noFill/>
          <a:ln/>
        </p:spPr>
        <p:txBody>
          <a:bodyPr wrap="none" lIns="0" tIns="0" rIns="0" bIns="0" rtlCol="0" anchor="t"/>
          <a:lstStyle/>
          <a:p>
            <a:pPr>
              <a:lnSpc>
                <a:spcPts val="1583"/>
              </a:lnSpc>
            </a:pPr>
            <a:r>
              <a:rPr lang="en-US" sz="2000" b="1" dirty="0">
                <a:solidFill>
                  <a:srgbClr val="E0E4E6"/>
                </a:solidFill>
                <a:ea typeface="Spline Sans Bold" pitchFamily="34" charset="-122"/>
                <a:cs typeface="Spline Sans Bold" pitchFamily="34" charset="-120"/>
              </a:rPr>
              <a:t>Fare &amp; Trip Distance</a:t>
            </a:r>
            <a:endParaRPr lang="en-US" sz="2000" b="1" dirty="0"/>
          </a:p>
        </p:txBody>
      </p:sp>
      <p:sp>
        <p:nvSpPr>
          <p:cNvPr id="12" name="Text 6"/>
          <p:cNvSpPr/>
          <p:nvPr/>
        </p:nvSpPr>
        <p:spPr>
          <a:xfrm>
            <a:off x="1444412" y="4861715"/>
            <a:ext cx="10192048" cy="893626"/>
          </a:xfrm>
          <a:prstGeom prst="rect">
            <a:avLst/>
          </a:prstGeom>
          <a:noFill/>
          <a:ln/>
        </p:spPr>
        <p:txBody>
          <a:bodyPr wrap="none" lIns="0" tIns="0" rIns="0" bIns="0" rtlCol="0" anchor="t"/>
          <a:lstStyle/>
          <a:p>
            <a:pPr>
              <a:lnSpc>
                <a:spcPts val="1833"/>
              </a:lnSpc>
            </a:pPr>
            <a:r>
              <a:rPr lang="en-US" altLang="en-US" sz="1600" dirty="0">
                <a:solidFill>
                  <a:schemeClr val="bg1"/>
                </a:solidFill>
              </a:rPr>
              <a:t>Cities like Jaipur have higher fares (484) due to longer trips (30km),while Surat’s fare is lower (117) with shorter trips (11km).</a:t>
            </a:r>
            <a:endParaRPr lang="en-US" sz="1600" dirty="0"/>
          </a:p>
        </p:txBody>
      </p:sp>
      <p:pic>
        <p:nvPicPr>
          <p:cNvPr id="13" name="Picture 12">
            <a:extLst>
              <a:ext uri="{FF2B5EF4-FFF2-40B4-BE49-F238E27FC236}">
                <a16:creationId xmlns:a16="http://schemas.microsoft.com/office/drawing/2014/main" id="{236753F0-09C7-4794-B303-B806963BF6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773" y="4155756"/>
            <a:ext cx="580455" cy="610089"/>
          </a:xfrm>
          <a:prstGeom prst="rect">
            <a:avLst/>
          </a:prstGeom>
        </p:spPr>
      </p:pic>
      <p:pic>
        <p:nvPicPr>
          <p:cNvPr id="16" name="Picture 15">
            <a:extLst>
              <a:ext uri="{FF2B5EF4-FFF2-40B4-BE49-F238E27FC236}">
                <a16:creationId xmlns:a16="http://schemas.microsoft.com/office/drawing/2014/main" id="{07B9B08F-4D75-454C-B55C-69231F9D3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756" y="2712507"/>
            <a:ext cx="580455" cy="727217"/>
          </a:xfrm>
          <a:prstGeom prst="rect">
            <a:avLst/>
          </a:prstGeom>
        </p:spPr>
      </p:pic>
      <p:pic>
        <p:nvPicPr>
          <p:cNvPr id="20" name="Picture 19">
            <a:extLst>
              <a:ext uri="{FF2B5EF4-FFF2-40B4-BE49-F238E27FC236}">
                <a16:creationId xmlns:a16="http://schemas.microsoft.com/office/drawing/2014/main" id="{E50B827A-D975-42B9-83BD-7D54C2B025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773" y="1427055"/>
            <a:ext cx="512424" cy="7044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BF98FF3-01B4-4442-ACF6-358BF9E53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Image 0" descr="preencoded.png"/>
          <p:cNvPicPr>
            <a:picLocks noChangeAspect="1"/>
          </p:cNvPicPr>
          <p:nvPr/>
        </p:nvPicPr>
        <p:blipFill>
          <a:blip r:embed="rId4"/>
          <a:stretch>
            <a:fillRect/>
          </a:stretch>
        </p:blipFill>
        <p:spPr>
          <a:xfrm>
            <a:off x="0" y="0"/>
            <a:ext cx="3673773" cy="6858000"/>
          </a:xfrm>
          <a:prstGeom prst="rect">
            <a:avLst/>
          </a:prstGeom>
        </p:spPr>
      </p:pic>
      <p:sp>
        <p:nvSpPr>
          <p:cNvPr id="3" name="Text 0"/>
          <p:cNvSpPr/>
          <p:nvPr/>
        </p:nvSpPr>
        <p:spPr>
          <a:xfrm>
            <a:off x="3903564" y="234617"/>
            <a:ext cx="4614664" cy="504627"/>
          </a:xfrm>
          <a:prstGeom prst="rect">
            <a:avLst/>
          </a:prstGeom>
          <a:noFill/>
          <a:ln/>
        </p:spPr>
        <p:txBody>
          <a:bodyPr wrap="none" lIns="0" tIns="0" rIns="0" bIns="0" rtlCol="0" anchor="t"/>
          <a:lstStyle/>
          <a:p>
            <a:pPr>
              <a:lnSpc>
                <a:spcPts val="3958"/>
              </a:lnSpc>
            </a:pPr>
            <a:r>
              <a:rPr lang="en-US" sz="4400" b="1" dirty="0">
                <a:solidFill>
                  <a:srgbClr val="F0FCFF"/>
                </a:solidFill>
                <a:ea typeface="Spline Sans Bold" pitchFamily="34" charset="-122"/>
                <a:cs typeface="Spline Sans Bold" pitchFamily="34" charset="-120"/>
              </a:rPr>
              <a:t>Key Insights (Continued)</a:t>
            </a:r>
            <a:endParaRPr lang="en-US" sz="4400" dirty="0"/>
          </a:p>
        </p:txBody>
      </p:sp>
      <p:pic>
        <p:nvPicPr>
          <p:cNvPr id="4" name="Image 1" descr="preencoded.png"/>
          <p:cNvPicPr>
            <a:picLocks noChangeAspect="1"/>
          </p:cNvPicPr>
          <p:nvPr/>
        </p:nvPicPr>
        <p:blipFill>
          <a:blip r:embed="rId5"/>
          <a:stretch>
            <a:fillRect/>
          </a:stretch>
        </p:blipFill>
        <p:spPr>
          <a:xfrm>
            <a:off x="4096625" y="1404938"/>
            <a:ext cx="454124" cy="454124"/>
          </a:xfrm>
          <a:prstGeom prst="rect">
            <a:avLst/>
          </a:prstGeom>
        </p:spPr>
      </p:pic>
      <p:sp>
        <p:nvSpPr>
          <p:cNvPr id="5" name="Text 1"/>
          <p:cNvSpPr/>
          <p:nvPr/>
        </p:nvSpPr>
        <p:spPr>
          <a:xfrm>
            <a:off x="4791105" y="1606848"/>
            <a:ext cx="2018407" cy="252214"/>
          </a:xfrm>
          <a:prstGeom prst="rect">
            <a:avLst/>
          </a:prstGeom>
          <a:noFill/>
          <a:ln/>
        </p:spPr>
        <p:txBody>
          <a:bodyPr wrap="none" lIns="0" tIns="0" rIns="0" bIns="0" rtlCol="0" anchor="t"/>
          <a:lstStyle/>
          <a:p>
            <a:pPr>
              <a:lnSpc>
                <a:spcPts val="1958"/>
              </a:lnSpc>
            </a:pPr>
            <a:r>
              <a:rPr lang="en-US" sz="2000" b="1" dirty="0">
                <a:solidFill>
                  <a:srgbClr val="E0E4E6"/>
                </a:solidFill>
                <a:ea typeface="Spline Sans Bold" pitchFamily="34" charset="-122"/>
                <a:cs typeface="Spline Sans Bold" pitchFamily="34" charset="-120"/>
              </a:rPr>
              <a:t>Customer Ratings</a:t>
            </a:r>
            <a:endParaRPr lang="en-US" sz="2000" dirty="0"/>
          </a:p>
        </p:txBody>
      </p:sp>
      <p:sp>
        <p:nvSpPr>
          <p:cNvPr id="6" name="Text 2"/>
          <p:cNvSpPr/>
          <p:nvPr/>
        </p:nvSpPr>
        <p:spPr>
          <a:xfrm>
            <a:off x="4142929" y="2284809"/>
            <a:ext cx="3037979" cy="871835"/>
          </a:xfrm>
          <a:prstGeom prst="rect">
            <a:avLst/>
          </a:prstGeom>
          <a:noFill/>
          <a:ln/>
        </p:spPr>
        <p:txBody>
          <a:bodyPr wrap="square" lIns="0" tIns="0" rIns="0" bIns="0" rtlCol="0" anchor="t"/>
          <a:lstStyle/>
          <a:p>
            <a:pPr>
              <a:lnSpc>
                <a:spcPts val="2250"/>
              </a:lnSpc>
            </a:pPr>
            <a:r>
              <a:rPr lang="en-US" sz="1600" dirty="0">
                <a:solidFill>
                  <a:srgbClr val="E0E4E6"/>
                </a:solidFill>
                <a:ea typeface="Barlow" pitchFamily="34" charset="-122"/>
                <a:cs typeface="Barlow" pitchFamily="34" charset="-120"/>
              </a:rPr>
              <a:t>Jaipur, Kochi, and Mysore have high ratings, while Lucknow, Surat, and Vadodara have low ratings.</a:t>
            </a:r>
            <a:endParaRPr lang="en-US" sz="1600" dirty="0"/>
          </a:p>
        </p:txBody>
      </p:sp>
      <p:pic>
        <p:nvPicPr>
          <p:cNvPr id="7" name="Image 2" descr="preencoded.png"/>
          <p:cNvPicPr>
            <a:picLocks noChangeAspect="1"/>
          </p:cNvPicPr>
          <p:nvPr/>
        </p:nvPicPr>
        <p:blipFill>
          <a:blip r:embed="rId6"/>
          <a:stretch>
            <a:fillRect/>
          </a:stretch>
        </p:blipFill>
        <p:spPr>
          <a:xfrm>
            <a:off x="7863951" y="1476202"/>
            <a:ext cx="454124" cy="454124"/>
          </a:xfrm>
          <a:prstGeom prst="rect">
            <a:avLst/>
          </a:prstGeom>
        </p:spPr>
      </p:pic>
      <p:sp>
        <p:nvSpPr>
          <p:cNvPr id="8" name="Text 3"/>
          <p:cNvSpPr/>
          <p:nvPr/>
        </p:nvSpPr>
        <p:spPr>
          <a:xfrm>
            <a:off x="8445154" y="1577157"/>
            <a:ext cx="2754610" cy="252214"/>
          </a:xfrm>
          <a:prstGeom prst="rect">
            <a:avLst/>
          </a:prstGeom>
          <a:noFill/>
          <a:ln/>
        </p:spPr>
        <p:txBody>
          <a:bodyPr wrap="none" lIns="0" tIns="0" rIns="0" bIns="0" rtlCol="0" anchor="t"/>
          <a:lstStyle/>
          <a:p>
            <a:pPr>
              <a:lnSpc>
                <a:spcPts val="1958"/>
              </a:lnSpc>
            </a:pPr>
            <a:r>
              <a:rPr lang="en-US" sz="2000" b="1" dirty="0">
                <a:solidFill>
                  <a:srgbClr val="E0E4E6"/>
                </a:solidFill>
                <a:ea typeface="Spline Sans Bold" pitchFamily="34" charset="-122"/>
                <a:cs typeface="Spline Sans Bold" pitchFamily="34" charset="-120"/>
              </a:rPr>
              <a:t>Weekend vs Weekday Trends</a:t>
            </a:r>
            <a:endParaRPr lang="en-US" sz="2000" dirty="0"/>
          </a:p>
        </p:txBody>
      </p:sp>
      <p:sp>
        <p:nvSpPr>
          <p:cNvPr id="9" name="Text 4"/>
          <p:cNvSpPr/>
          <p:nvPr/>
        </p:nvSpPr>
        <p:spPr>
          <a:xfrm>
            <a:off x="7970835" y="2165307"/>
            <a:ext cx="3673773" cy="871835"/>
          </a:xfrm>
          <a:prstGeom prst="rect">
            <a:avLst/>
          </a:prstGeom>
          <a:noFill/>
          <a:ln/>
        </p:spPr>
        <p:txBody>
          <a:bodyPr wrap="square" lIns="0" tIns="0" rIns="0" bIns="0" rtlCol="0" anchor="t"/>
          <a:lstStyle/>
          <a:p>
            <a:pPr>
              <a:lnSpc>
                <a:spcPts val="2250"/>
              </a:lnSpc>
            </a:pPr>
            <a:r>
              <a:rPr lang="en-US" sz="1600" dirty="0">
                <a:solidFill>
                  <a:srgbClr val="E0E4E6"/>
                </a:solidFill>
                <a:ea typeface="Barlow" pitchFamily="34" charset="-122"/>
                <a:cs typeface="Barlow" pitchFamily="34" charset="-120"/>
              </a:rPr>
              <a:t>Tourism cities have higher trip volume on weekends, while business cities have higher trip volume on weekdays.</a:t>
            </a:r>
            <a:endParaRPr lang="en-US" sz="1600" dirty="0"/>
          </a:p>
        </p:txBody>
      </p:sp>
      <p:pic>
        <p:nvPicPr>
          <p:cNvPr id="10" name="Image 3" descr="preencoded.png"/>
          <p:cNvPicPr>
            <a:picLocks noChangeAspect="1"/>
          </p:cNvPicPr>
          <p:nvPr/>
        </p:nvPicPr>
        <p:blipFill>
          <a:blip r:embed="rId7"/>
          <a:stretch>
            <a:fillRect/>
          </a:stretch>
        </p:blipFill>
        <p:spPr>
          <a:xfrm>
            <a:off x="4142929" y="3818533"/>
            <a:ext cx="454124" cy="454124"/>
          </a:xfrm>
          <a:prstGeom prst="rect">
            <a:avLst/>
          </a:prstGeom>
        </p:spPr>
      </p:pic>
      <p:sp>
        <p:nvSpPr>
          <p:cNvPr id="11" name="Text 5"/>
          <p:cNvSpPr/>
          <p:nvPr/>
        </p:nvSpPr>
        <p:spPr>
          <a:xfrm>
            <a:off x="4821971" y="3919488"/>
            <a:ext cx="2174280" cy="252214"/>
          </a:xfrm>
          <a:prstGeom prst="rect">
            <a:avLst/>
          </a:prstGeom>
          <a:noFill/>
          <a:ln/>
        </p:spPr>
        <p:txBody>
          <a:bodyPr wrap="none" lIns="0" tIns="0" rIns="0" bIns="0" rtlCol="0" anchor="t"/>
          <a:lstStyle/>
          <a:p>
            <a:pPr>
              <a:lnSpc>
                <a:spcPts val="1958"/>
              </a:lnSpc>
            </a:pPr>
            <a:r>
              <a:rPr lang="en-US" sz="2000" b="1" dirty="0">
                <a:solidFill>
                  <a:srgbClr val="E0E4E6"/>
                </a:solidFill>
                <a:ea typeface="Spline Sans Bold" pitchFamily="34" charset="-122"/>
                <a:cs typeface="Spline Sans Bold" pitchFamily="34" charset="-120"/>
              </a:rPr>
              <a:t>Repeat Passenger Rate</a:t>
            </a:r>
            <a:endParaRPr lang="en-US" sz="2000" dirty="0"/>
          </a:p>
        </p:txBody>
      </p:sp>
      <p:sp>
        <p:nvSpPr>
          <p:cNvPr id="12" name="Text 6"/>
          <p:cNvSpPr/>
          <p:nvPr/>
        </p:nvSpPr>
        <p:spPr>
          <a:xfrm>
            <a:off x="4142928" y="4619176"/>
            <a:ext cx="3037979" cy="581223"/>
          </a:xfrm>
          <a:prstGeom prst="rect">
            <a:avLst/>
          </a:prstGeom>
          <a:noFill/>
          <a:ln/>
        </p:spPr>
        <p:txBody>
          <a:bodyPr wrap="square" lIns="0" tIns="0" rIns="0" bIns="0" rtlCol="0" anchor="t"/>
          <a:lstStyle/>
          <a:p>
            <a:pPr>
              <a:lnSpc>
                <a:spcPts val="2250"/>
              </a:lnSpc>
            </a:pPr>
            <a:r>
              <a:rPr lang="en-US" sz="1600" dirty="0">
                <a:solidFill>
                  <a:srgbClr val="E0E4E6"/>
                </a:solidFill>
                <a:ea typeface="Barlow" pitchFamily="34" charset="-122"/>
                <a:cs typeface="Barlow" pitchFamily="34" charset="-120"/>
              </a:rPr>
              <a:t>Repeat passenger rates peak in May(33.5%) and June.</a:t>
            </a:r>
            <a:endParaRPr lang="en-US" sz="1600" dirty="0"/>
          </a:p>
        </p:txBody>
      </p:sp>
      <p:pic>
        <p:nvPicPr>
          <p:cNvPr id="13" name="Image 4" descr="preencoded.png"/>
          <p:cNvPicPr>
            <a:picLocks noChangeAspect="1"/>
          </p:cNvPicPr>
          <p:nvPr/>
        </p:nvPicPr>
        <p:blipFill>
          <a:blip r:embed="rId8"/>
          <a:stretch>
            <a:fillRect/>
          </a:stretch>
        </p:blipFill>
        <p:spPr>
          <a:xfrm>
            <a:off x="7925443" y="3908870"/>
            <a:ext cx="454124" cy="454124"/>
          </a:xfrm>
          <a:prstGeom prst="rect">
            <a:avLst/>
          </a:prstGeom>
        </p:spPr>
      </p:pic>
      <p:sp>
        <p:nvSpPr>
          <p:cNvPr id="14" name="Text 7"/>
          <p:cNvSpPr/>
          <p:nvPr/>
        </p:nvSpPr>
        <p:spPr>
          <a:xfrm>
            <a:off x="8518228" y="3919488"/>
            <a:ext cx="3385219" cy="569045"/>
          </a:xfrm>
          <a:prstGeom prst="rect">
            <a:avLst/>
          </a:prstGeom>
          <a:noFill/>
          <a:ln/>
        </p:spPr>
        <p:txBody>
          <a:bodyPr wrap="square" lIns="0" tIns="0" rIns="0" bIns="0" rtlCol="0" anchor="t"/>
          <a:lstStyle/>
          <a:p>
            <a:pPr>
              <a:lnSpc>
                <a:spcPts val="1958"/>
              </a:lnSpc>
            </a:pPr>
            <a:r>
              <a:rPr lang="en-US" sz="2000" b="1" dirty="0">
                <a:solidFill>
                  <a:srgbClr val="E0E4E6"/>
                </a:solidFill>
                <a:ea typeface="Spline Sans Bold" pitchFamily="34" charset="-122"/>
                <a:cs typeface="Spline Sans Bold" pitchFamily="34" charset="-120"/>
              </a:rPr>
              <a:t>City Performance Against Targets</a:t>
            </a:r>
            <a:endParaRPr lang="en-US" sz="2000" dirty="0"/>
          </a:p>
        </p:txBody>
      </p:sp>
      <p:sp>
        <p:nvSpPr>
          <p:cNvPr id="15" name="Text 8"/>
          <p:cNvSpPr/>
          <p:nvPr/>
        </p:nvSpPr>
        <p:spPr>
          <a:xfrm>
            <a:off x="8091013" y="4635448"/>
            <a:ext cx="3673773" cy="1162447"/>
          </a:xfrm>
          <a:prstGeom prst="rect">
            <a:avLst/>
          </a:prstGeom>
          <a:noFill/>
          <a:ln/>
        </p:spPr>
        <p:txBody>
          <a:bodyPr wrap="square" lIns="0" tIns="0" rIns="0" bIns="0" rtlCol="0" anchor="t"/>
          <a:lstStyle/>
          <a:p>
            <a:pPr>
              <a:lnSpc>
                <a:spcPts val="2250"/>
              </a:lnSpc>
            </a:pPr>
            <a:r>
              <a:rPr lang="en-US" sz="1600" dirty="0">
                <a:solidFill>
                  <a:srgbClr val="E0E4E6"/>
                </a:solidFill>
                <a:ea typeface="Barlow" pitchFamily="34" charset="-122"/>
                <a:cs typeface="Barlow" pitchFamily="34" charset="-120"/>
              </a:rPr>
              <a:t>Business cities met passenger targets but missed trip volume and ratings targets, while tourism cities met trip targets but ratings were below target.</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7E6BC33-9D42-49AA-A308-EA2310B20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0"/>
            <a:ext cx="12192000" cy="6858000"/>
          </a:xfrm>
          <a:prstGeom prst="rect">
            <a:avLst/>
          </a:prstGeom>
        </p:spPr>
      </p:pic>
      <p:sp>
        <p:nvSpPr>
          <p:cNvPr id="2" name="Text 0"/>
          <p:cNvSpPr/>
          <p:nvPr/>
        </p:nvSpPr>
        <p:spPr>
          <a:xfrm>
            <a:off x="581521" y="457002"/>
            <a:ext cx="3692228" cy="461467"/>
          </a:xfrm>
          <a:prstGeom prst="rect">
            <a:avLst/>
          </a:prstGeom>
          <a:noFill/>
          <a:ln/>
        </p:spPr>
        <p:txBody>
          <a:bodyPr wrap="none" lIns="0" tIns="0" rIns="0" bIns="0" rtlCol="0" anchor="t"/>
          <a:lstStyle/>
          <a:p>
            <a:pPr>
              <a:lnSpc>
                <a:spcPts val="3625"/>
              </a:lnSpc>
            </a:pPr>
            <a:r>
              <a:rPr lang="en-US" sz="4400" b="1" dirty="0">
                <a:solidFill>
                  <a:srgbClr val="F0FCFF"/>
                </a:solidFill>
                <a:ea typeface="Spline Sans Bold" pitchFamily="34" charset="-122"/>
                <a:cs typeface="Spline Sans Bold" pitchFamily="34" charset="-120"/>
              </a:rPr>
              <a:t>Recommendations</a:t>
            </a:r>
            <a:endParaRPr lang="en-US" sz="4400" dirty="0"/>
          </a:p>
        </p:txBody>
      </p:sp>
      <p:sp>
        <p:nvSpPr>
          <p:cNvPr id="3" name="Shape 1"/>
          <p:cNvSpPr/>
          <p:nvPr/>
        </p:nvSpPr>
        <p:spPr>
          <a:xfrm>
            <a:off x="6086475" y="1250752"/>
            <a:ext cx="19050" cy="5150247"/>
          </a:xfrm>
          <a:prstGeom prst="roundRect">
            <a:avLst>
              <a:gd name="adj" fmla="val 1308300"/>
            </a:avLst>
          </a:prstGeom>
          <a:solidFill>
            <a:srgbClr val="FFFFFF">
              <a:alpha val="24000"/>
            </a:srgbClr>
          </a:solidFill>
          <a:ln/>
        </p:spPr>
      </p:sp>
      <p:sp>
        <p:nvSpPr>
          <p:cNvPr id="4" name="Shape 2"/>
          <p:cNvSpPr/>
          <p:nvPr/>
        </p:nvSpPr>
        <p:spPr>
          <a:xfrm>
            <a:off x="5346650" y="1614884"/>
            <a:ext cx="581521" cy="19050"/>
          </a:xfrm>
          <a:prstGeom prst="roundRect">
            <a:avLst>
              <a:gd name="adj" fmla="val 1308300"/>
            </a:avLst>
          </a:prstGeom>
          <a:solidFill>
            <a:srgbClr val="16FFBB"/>
          </a:solidFill>
          <a:ln/>
        </p:spPr>
      </p:sp>
      <p:sp>
        <p:nvSpPr>
          <p:cNvPr id="5" name="Shape 3"/>
          <p:cNvSpPr/>
          <p:nvPr/>
        </p:nvSpPr>
        <p:spPr>
          <a:xfrm>
            <a:off x="5909122" y="1437581"/>
            <a:ext cx="373757" cy="373757"/>
          </a:xfrm>
          <a:prstGeom prst="roundRect">
            <a:avLst>
              <a:gd name="adj" fmla="val 66683"/>
            </a:avLst>
          </a:prstGeom>
          <a:solidFill>
            <a:srgbClr val="0A081B"/>
          </a:solidFill>
          <a:ln w="22860">
            <a:solidFill>
              <a:srgbClr val="16FFBB"/>
            </a:solidFill>
            <a:prstDash val="solid"/>
          </a:ln>
        </p:spPr>
      </p:sp>
      <p:sp>
        <p:nvSpPr>
          <p:cNvPr id="6" name="Text 4"/>
          <p:cNvSpPr/>
          <p:nvPr/>
        </p:nvSpPr>
        <p:spPr>
          <a:xfrm>
            <a:off x="6048028" y="1513682"/>
            <a:ext cx="95845" cy="221556"/>
          </a:xfrm>
          <a:prstGeom prst="rect">
            <a:avLst/>
          </a:prstGeom>
          <a:noFill/>
          <a:ln/>
        </p:spPr>
        <p:txBody>
          <a:bodyPr wrap="none" lIns="0" tIns="0" rIns="0" bIns="0" rtlCol="0" anchor="t"/>
          <a:lstStyle/>
          <a:p>
            <a:pPr algn="ctr">
              <a:lnSpc>
                <a:spcPts val="1708"/>
              </a:lnSpc>
            </a:pPr>
            <a:r>
              <a:rPr lang="en-US" sz="1708" b="1" dirty="0">
                <a:solidFill>
                  <a:srgbClr val="E0E4E6"/>
                </a:solidFill>
                <a:ea typeface="Spline Sans Bold" pitchFamily="34" charset="-122"/>
                <a:cs typeface="Spline Sans Bold" pitchFamily="34" charset="-120"/>
              </a:rPr>
              <a:t>1</a:t>
            </a:r>
            <a:endParaRPr lang="en-US" sz="1708" dirty="0"/>
          </a:p>
        </p:txBody>
      </p:sp>
      <p:sp>
        <p:nvSpPr>
          <p:cNvPr id="7" name="Text 5"/>
          <p:cNvSpPr/>
          <p:nvPr/>
        </p:nvSpPr>
        <p:spPr>
          <a:xfrm>
            <a:off x="3099694" y="1416844"/>
            <a:ext cx="2082503" cy="230783"/>
          </a:xfrm>
          <a:prstGeom prst="rect">
            <a:avLst/>
          </a:prstGeom>
          <a:noFill/>
          <a:ln/>
        </p:spPr>
        <p:txBody>
          <a:bodyPr wrap="none" lIns="0" tIns="0" rIns="0" bIns="0" rtlCol="0" anchor="t"/>
          <a:lstStyle/>
          <a:p>
            <a:pPr algn="r">
              <a:lnSpc>
                <a:spcPts val="1792"/>
              </a:lnSpc>
            </a:pPr>
            <a:r>
              <a:rPr lang="en-US" sz="2000" b="1" dirty="0">
                <a:solidFill>
                  <a:srgbClr val="00B0F0"/>
                </a:solidFill>
                <a:ea typeface="Spline Sans Bold" pitchFamily="34" charset="-122"/>
                <a:cs typeface="Spline Sans Bold" pitchFamily="34" charset="-120"/>
              </a:rPr>
              <a:t>Improve Service Quality</a:t>
            </a:r>
            <a:endParaRPr lang="en-US" sz="2000" dirty="0">
              <a:solidFill>
                <a:srgbClr val="00B0F0"/>
              </a:solidFill>
            </a:endParaRPr>
          </a:p>
        </p:txBody>
      </p:sp>
      <p:sp>
        <p:nvSpPr>
          <p:cNvPr id="8" name="Text 6"/>
          <p:cNvSpPr/>
          <p:nvPr/>
        </p:nvSpPr>
        <p:spPr>
          <a:xfrm>
            <a:off x="581521" y="1747242"/>
            <a:ext cx="4600674" cy="265907"/>
          </a:xfrm>
          <a:prstGeom prst="rect">
            <a:avLst/>
          </a:prstGeom>
          <a:noFill/>
          <a:ln/>
        </p:spPr>
        <p:txBody>
          <a:bodyPr wrap="none" lIns="0" tIns="0" rIns="0" bIns="0" rtlCol="0" anchor="t"/>
          <a:lstStyle/>
          <a:p>
            <a:pPr algn="r">
              <a:lnSpc>
                <a:spcPts val="2083"/>
              </a:lnSpc>
            </a:pPr>
            <a:r>
              <a:rPr lang="en-US" sz="1600" dirty="0">
                <a:solidFill>
                  <a:srgbClr val="E0E4E6"/>
                </a:solidFill>
                <a:ea typeface="Barlow" pitchFamily="34" charset="-122"/>
                <a:cs typeface="Barlow" pitchFamily="34" charset="-120"/>
              </a:rPr>
              <a:t>Address customer complaints and improve driver behavior.</a:t>
            </a:r>
            <a:endParaRPr lang="en-US" sz="1600" dirty="0"/>
          </a:p>
        </p:txBody>
      </p:sp>
      <p:sp>
        <p:nvSpPr>
          <p:cNvPr id="9" name="Shape 7"/>
          <p:cNvSpPr/>
          <p:nvPr/>
        </p:nvSpPr>
        <p:spPr>
          <a:xfrm>
            <a:off x="6263829" y="2445544"/>
            <a:ext cx="581521" cy="19050"/>
          </a:xfrm>
          <a:prstGeom prst="roundRect">
            <a:avLst>
              <a:gd name="adj" fmla="val 1308300"/>
            </a:avLst>
          </a:prstGeom>
          <a:solidFill>
            <a:srgbClr val="29DDDA"/>
          </a:solidFill>
          <a:ln/>
        </p:spPr>
      </p:sp>
      <p:sp>
        <p:nvSpPr>
          <p:cNvPr id="10" name="Shape 8"/>
          <p:cNvSpPr/>
          <p:nvPr/>
        </p:nvSpPr>
        <p:spPr>
          <a:xfrm>
            <a:off x="5909122" y="2268240"/>
            <a:ext cx="373757" cy="373757"/>
          </a:xfrm>
          <a:prstGeom prst="roundRect">
            <a:avLst>
              <a:gd name="adj" fmla="val 66683"/>
            </a:avLst>
          </a:prstGeom>
          <a:solidFill>
            <a:srgbClr val="0A081B"/>
          </a:solidFill>
          <a:ln w="22860">
            <a:solidFill>
              <a:srgbClr val="29DDDA"/>
            </a:solidFill>
            <a:prstDash val="solid"/>
          </a:ln>
        </p:spPr>
      </p:sp>
      <p:sp>
        <p:nvSpPr>
          <p:cNvPr id="11" name="Text 9"/>
          <p:cNvSpPr/>
          <p:nvPr/>
        </p:nvSpPr>
        <p:spPr>
          <a:xfrm>
            <a:off x="6034435" y="2344341"/>
            <a:ext cx="123131" cy="221556"/>
          </a:xfrm>
          <a:prstGeom prst="rect">
            <a:avLst/>
          </a:prstGeom>
          <a:noFill/>
          <a:ln/>
        </p:spPr>
        <p:txBody>
          <a:bodyPr wrap="none" lIns="0" tIns="0" rIns="0" bIns="0" rtlCol="0" anchor="t"/>
          <a:lstStyle/>
          <a:p>
            <a:pPr algn="ctr">
              <a:lnSpc>
                <a:spcPts val="1708"/>
              </a:lnSpc>
            </a:pPr>
            <a:r>
              <a:rPr lang="en-US" sz="1708" b="1" dirty="0">
                <a:solidFill>
                  <a:srgbClr val="E0E4E6"/>
                </a:solidFill>
                <a:ea typeface="Spline Sans Bold" pitchFamily="34" charset="-122"/>
                <a:cs typeface="Spline Sans Bold" pitchFamily="34" charset="-120"/>
              </a:rPr>
              <a:t>2</a:t>
            </a:r>
            <a:endParaRPr lang="en-US" sz="1708" dirty="0"/>
          </a:p>
        </p:txBody>
      </p:sp>
      <p:sp>
        <p:nvSpPr>
          <p:cNvPr id="12" name="Text 10"/>
          <p:cNvSpPr/>
          <p:nvPr/>
        </p:nvSpPr>
        <p:spPr>
          <a:xfrm>
            <a:off x="7009805" y="2247504"/>
            <a:ext cx="2197398" cy="230783"/>
          </a:xfrm>
          <a:prstGeom prst="rect">
            <a:avLst/>
          </a:prstGeom>
          <a:noFill/>
          <a:ln/>
        </p:spPr>
        <p:txBody>
          <a:bodyPr wrap="none" lIns="0" tIns="0" rIns="0" bIns="0" rtlCol="0" anchor="t"/>
          <a:lstStyle/>
          <a:p>
            <a:pPr>
              <a:lnSpc>
                <a:spcPts val="1792"/>
              </a:lnSpc>
            </a:pPr>
            <a:r>
              <a:rPr lang="en-US" sz="2000" b="1" dirty="0">
                <a:solidFill>
                  <a:srgbClr val="00B0F0"/>
                </a:solidFill>
                <a:ea typeface="Spline Sans Bold" pitchFamily="34" charset="-122"/>
                <a:cs typeface="Spline Sans Bold" pitchFamily="34" charset="-120"/>
              </a:rPr>
              <a:t>Dynamic Pricing Strategy</a:t>
            </a:r>
            <a:endParaRPr lang="en-US" sz="2000" dirty="0">
              <a:solidFill>
                <a:srgbClr val="00B0F0"/>
              </a:solidFill>
            </a:endParaRPr>
          </a:p>
        </p:txBody>
      </p:sp>
      <p:sp>
        <p:nvSpPr>
          <p:cNvPr id="13" name="Text 11"/>
          <p:cNvSpPr/>
          <p:nvPr/>
        </p:nvSpPr>
        <p:spPr>
          <a:xfrm>
            <a:off x="7009806" y="2577902"/>
            <a:ext cx="4600674" cy="531813"/>
          </a:xfrm>
          <a:prstGeom prst="rect">
            <a:avLst/>
          </a:prstGeom>
          <a:noFill/>
          <a:ln/>
        </p:spPr>
        <p:txBody>
          <a:bodyPr wrap="square" lIns="0" tIns="0" rIns="0" bIns="0" rtlCol="0" anchor="t"/>
          <a:lstStyle/>
          <a:p>
            <a:pPr>
              <a:lnSpc>
                <a:spcPts val="2083"/>
              </a:lnSpc>
            </a:pPr>
            <a:r>
              <a:rPr lang="en-US" sz="1600" dirty="0">
                <a:solidFill>
                  <a:srgbClr val="E0E4E6"/>
                </a:solidFill>
                <a:ea typeface="Barlow" pitchFamily="34" charset="-122"/>
                <a:cs typeface="Barlow" pitchFamily="34" charset="-120"/>
              </a:rPr>
              <a:t>Optimize fares based on demand, city demographics, and competitor pricing.</a:t>
            </a:r>
            <a:endParaRPr lang="en-US" sz="1600" dirty="0"/>
          </a:p>
        </p:txBody>
      </p:sp>
      <p:sp>
        <p:nvSpPr>
          <p:cNvPr id="14" name="Shape 12"/>
          <p:cNvSpPr/>
          <p:nvPr/>
        </p:nvSpPr>
        <p:spPr>
          <a:xfrm>
            <a:off x="5346650" y="3193157"/>
            <a:ext cx="581521" cy="19050"/>
          </a:xfrm>
          <a:prstGeom prst="roundRect">
            <a:avLst>
              <a:gd name="adj" fmla="val 1308300"/>
            </a:avLst>
          </a:prstGeom>
          <a:solidFill>
            <a:srgbClr val="37A7E7"/>
          </a:solidFill>
          <a:ln/>
        </p:spPr>
      </p:sp>
      <p:sp>
        <p:nvSpPr>
          <p:cNvPr id="15" name="Shape 13"/>
          <p:cNvSpPr/>
          <p:nvPr/>
        </p:nvSpPr>
        <p:spPr>
          <a:xfrm>
            <a:off x="5909122" y="3015853"/>
            <a:ext cx="373757" cy="373757"/>
          </a:xfrm>
          <a:prstGeom prst="roundRect">
            <a:avLst>
              <a:gd name="adj" fmla="val 66683"/>
            </a:avLst>
          </a:prstGeom>
          <a:solidFill>
            <a:srgbClr val="0A081B"/>
          </a:solidFill>
          <a:ln w="22860">
            <a:solidFill>
              <a:srgbClr val="37A7E7"/>
            </a:solidFill>
            <a:prstDash val="solid"/>
          </a:ln>
        </p:spPr>
      </p:sp>
      <p:sp>
        <p:nvSpPr>
          <p:cNvPr id="16" name="Text 14"/>
          <p:cNvSpPr/>
          <p:nvPr/>
        </p:nvSpPr>
        <p:spPr>
          <a:xfrm>
            <a:off x="6031161" y="3091955"/>
            <a:ext cx="129679" cy="221556"/>
          </a:xfrm>
          <a:prstGeom prst="rect">
            <a:avLst/>
          </a:prstGeom>
          <a:noFill/>
          <a:ln/>
        </p:spPr>
        <p:txBody>
          <a:bodyPr wrap="none" lIns="0" tIns="0" rIns="0" bIns="0" rtlCol="0" anchor="t"/>
          <a:lstStyle/>
          <a:p>
            <a:pPr algn="ctr">
              <a:lnSpc>
                <a:spcPts val="1708"/>
              </a:lnSpc>
            </a:pPr>
            <a:r>
              <a:rPr lang="en-US" sz="1708" b="1" dirty="0">
                <a:solidFill>
                  <a:srgbClr val="E0E4E6"/>
                </a:solidFill>
                <a:ea typeface="Spline Sans Bold" pitchFamily="34" charset="-122"/>
                <a:cs typeface="Spline Sans Bold" pitchFamily="34" charset="-120"/>
              </a:rPr>
              <a:t>3</a:t>
            </a:r>
            <a:endParaRPr lang="en-US" sz="1708" dirty="0"/>
          </a:p>
        </p:txBody>
      </p:sp>
      <p:sp>
        <p:nvSpPr>
          <p:cNvPr id="17" name="Text 15"/>
          <p:cNvSpPr/>
          <p:nvPr/>
        </p:nvSpPr>
        <p:spPr>
          <a:xfrm>
            <a:off x="2665413" y="2995117"/>
            <a:ext cx="2516783" cy="230783"/>
          </a:xfrm>
          <a:prstGeom prst="rect">
            <a:avLst/>
          </a:prstGeom>
          <a:noFill/>
          <a:ln/>
        </p:spPr>
        <p:txBody>
          <a:bodyPr wrap="none" lIns="0" tIns="0" rIns="0" bIns="0" rtlCol="0" anchor="t"/>
          <a:lstStyle/>
          <a:p>
            <a:pPr algn="r">
              <a:lnSpc>
                <a:spcPts val="1792"/>
              </a:lnSpc>
            </a:pPr>
            <a:r>
              <a:rPr lang="en-US" sz="2000" b="1" dirty="0">
                <a:solidFill>
                  <a:srgbClr val="00B0F0"/>
                </a:solidFill>
                <a:ea typeface="Spline Sans Bold" pitchFamily="34" charset="-122"/>
                <a:cs typeface="Spline Sans Bold" pitchFamily="34" charset="-120"/>
              </a:rPr>
              <a:t>Enhance Customer Retention</a:t>
            </a:r>
            <a:endParaRPr lang="en-US" sz="2000" dirty="0">
              <a:solidFill>
                <a:srgbClr val="00B0F0"/>
              </a:solidFill>
            </a:endParaRPr>
          </a:p>
        </p:txBody>
      </p:sp>
      <p:sp>
        <p:nvSpPr>
          <p:cNvPr id="18" name="Text 16"/>
          <p:cNvSpPr/>
          <p:nvPr/>
        </p:nvSpPr>
        <p:spPr>
          <a:xfrm>
            <a:off x="581521" y="3325515"/>
            <a:ext cx="4600674" cy="531813"/>
          </a:xfrm>
          <a:prstGeom prst="rect">
            <a:avLst/>
          </a:prstGeom>
          <a:noFill/>
          <a:ln/>
        </p:spPr>
        <p:txBody>
          <a:bodyPr wrap="square" lIns="0" tIns="0" rIns="0" bIns="0" rtlCol="0" anchor="t"/>
          <a:lstStyle/>
          <a:p>
            <a:pPr algn="r">
              <a:lnSpc>
                <a:spcPts val="2083"/>
              </a:lnSpc>
            </a:pPr>
            <a:r>
              <a:rPr lang="en-US" sz="1600" dirty="0">
                <a:solidFill>
                  <a:srgbClr val="E0E4E6"/>
                </a:solidFill>
                <a:ea typeface="Barlow" pitchFamily="34" charset="-122"/>
                <a:cs typeface="Barlow" pitchFamily="34" charset="-120"/>
              </a:rPr>
              <a:t>Increase repeat passenger rates through loyalty programs and improved service offerings.</a:t>
            </a:r>
            <a:endParaRPr lang="en-US" sz="1600" dirty="0"/>
          </a:p>
        </p:txBody>
      </p:sp>
      <p:sp>
        <p:nvSpPr>
          <p:cNvPr id="19" name="Shape 17"/>
          <p:cNvSpPr/>
          <p:nvPr/>
        </p:nvSpPr>
        <p:spPr>
          <a:xfrm>
            <a:off x="6263829" y="3940770"/>
            <a:ext cx="581521" cy="19050"/>
          </a:xfrm>
          <a:prstGeom prst="roundRect">
            <a:avLst>
              <a:gd name="adj" fmla="val 1308300"/>
            </a:avLst>
          </a:prstGeom>
          <a:solidFill>
            <a:srgbClr val="091231"/>
          </a:solidFill>
          <a:ln/>
        </p:spPr>
      </p:sp>
      <p:sp>
        <p:nvSpPr>
          <p:cNvPr id="20" name="Shape 18"/>
          <p:cNvSpPr/>
          <p:nvPr/>
        </p:nvSpPr>
        <p:spPr>
          <a:xfrm>
            <a:off x="5909122" y="3763467"/>
            <a:ext cx="373757" cy="373757"/>
          </a:xfrm>
          <a:prstGeom prst="roundRect">
            <a:avLst>
              <a:gd name="adj" fmla="val 66683"/>
            </a:avLst>
          </a:prstGeom>
          <a:solidFill>
            <a:srgbClr val="0A081B"/>
          </a:solidFill>
          <a:ln w="22860">
            <a:solidFill>
              <a:srgbClr val="091231"/>
            </a:solidFill>
            <a:prstDash val="solid"/>
          </a:ln>
        </p:spPr>
      </p:sp>
      <p:sp>
        <p:nvSpPr>
          <p:cNvPr id="21" name="Text 19"/>
          <p:cNvSpPr/>
          <p:nvPr/>
        </p:nvSpPr>
        <p:spPr>
          <a:xfrm>
            <a:off x="6033344" y="3839568"/>
            <a:ext cx="125214" cy="221556"/>
          </a:xfrm>
          <a:prstGeom prst="rect">
            <a:avLst/>
          </a:prstGeom>
          <a:noFill/>
          <a:ln/>
        </p:spPr>
        <p:txBody>
          <a:bodyPr wrap="none" lIns="0" tIns="0" rIns="0" bIns="0" rtlCol="0" anchor="t"/>
          <a:lstStyle/>
          <a:p>
            <a:pPr algn="ctr">
              <a:lnSpc>
                <a:spcPts val="1708"/>
              </a:lnSpc>
            </a:pPr>
            <a:r>
              <a:rPr lang="en-US" sz="1708" b="1" dirty="0">
                <a:solidFill>
                  <a:srgbClr val="E0E4E6"/>
                </a:solidFill>
                <a:ea typeface="Spline Sans Bold" pitchFamily="34" charset="-122"/>
                <a:cs typeface="Spline Sans Bold" pitchFamily="34" charset="-120"/>
              </a:rPr>
              <a:t>4</a:t>
            </a:r>
            <a:endParaRPr lang="en-US" sz="1708" dirty="0"/>
          </a:p>
        </p:txBody>
      </p:sp>
      <p:sp>
        <p:nvSpPr>
          <p:cNvPr id="22" name="Text 20"/>
          <p:cNvSpPr/>
          <p:nvPr/>
        </p:nvSpPr>
        <p:spPr>
          <a:xfrm>
            <a:off x="7009806" y="3742730"/>
            <a:ext cx="1846064" cy="230783"/>
          </a:xfrm>
          <a:prstGeom prst="rect">
            <a:avLst/>
          </a:prstGeom>
          <a:noFill/>
          <a:ln/>
        </p:spPr>
        <p:txBody>
          <a:bodyPr wrap="none" lIns="0" tIns="0" rIns="0" bIns="0" rtlCol="0" anchor="t"/>
          <a:lstStyle/>
          <a:p>
            <a:pPr>
              <a:lnSpc>
                <a:spcPts val="1792"/>
              </a:lnSpc>
            </a:pPr>
            <a:r>
              <a:rPr lang="en-US" sz="2000" b="1" dirty="0">
                <a:solidFill>
                  <a:srgbClr val="00B0F0"/>
                </a:solidFill>
                <a:ea typeface="Spline Sans Bold" pitchFamily="34" charset="-122"/>
                <a:cs typeface="Spline Sans Bold" pitchFamily="34" charset="-120"/>
              </a:rPr>
              <a:t>Expand EV Fleet</a:t>
            </a:r>
            <a:endParaRPr lang="en-US" sz="2000" dirty="0">
              <a:solidFill>
                <a:srgbClr val="00B0F0"/>
              </a:solidFill>
            </a:endParaRPr>
          </a:p>
        </p:txBody>
      </p:sp>
      <p:sp>
        <p:nvSpPr>
          <p:cNvPr id="23" name="Text 21"/>
          <p:cNvSpPr/>
          <p:nvPr/>
        </p:nvSpPr>
        <p:spPr>
          <a:xfrm>
            <a:off x="7009806" y="4073129"/>
            <a:ext cx="4600674" cy="531813"/>
          </a:xfrm>
          <a:prstGeom prst="rect">
            <a:avLst/>
          </a:prstGeom>
          <a:noFill/>
          <a:ln/>
        </p:spPr>
        <p:txBody>
          <a:bodyPr wrap="square" lIns="0" tIns="0" rIns="0" bIns="0" rtlCol="0" anchor="t"/>
          <a:lstStyle/>
          <a:p>
            <a:pPr>
              <a:lnSpc>
                <a:spcPts val="2083"/>
              </a:lnSpc>
            </a:pPr>
            <a:r>
              <a:rPr lang="en-US" sz="1600" dirty="0">
                <a:solidFill>
                  <a:srgbClr val="E0E4E6"/>
                </a:solidFill>
                <a:ea typeface="Barlow" pitchFamily="34" charset="-122"/>
                <a:cs typeface="Barlow" pitchFamily="34" charset="-120"/>
              </a:rPr>
              <a:t>Integrate eco-friendly vehicles in high-demand, environmentally-conscious cities.</a:t>
            </a:r>
            <a:endParaRPr lang="en-US" sz="1600" dirty="0"/>
          </a:p>
        </p:txBody>
      </p:sp>
      <p:sp>
        <p:nvSpPr>
          <p:cNvPr id="24" name="Shape 22"/>
          <p:cNvSpPr/>
          <p:nvPr/>
        </p:nvSpPr>
        <p:spPr>
          <a:xfrm>
            <a:off x="5346650" y="4688383"/>
            <a:ext cx="581521" cy="19050"/>
          </a:xfrm>
          <a:prstGeom prst="roundRect">
            <a:avLst>
              <a:gd name="adj" fmla="val 1308300"/>
            </a:avLst>
          </a:prstGeom>
          <a:solidFill>
            <a:srgbClr val="16FFBB"/>
          </a:solidFill>
          <a:ln/>
        </p:spPr>
      </p:sp>
      <p:sp>
        <p:nvSpPr>
          <p:cNvPr id="25" name="Shape 23"/>
          <p:cNvSpPr/>
          <p:nvPr/>
        </p:nvSpPr>
        <p:spPr>
          <a:xfrm>
            <a:off x="5909122" y="4511080"/>
            <a:ext cx="373757" cy="373757"/>
          </a:xfrm>
          <a:prstGeom prst="roundRect">
            <a:avLst>
              <a:gd name="adj" fmla="val 66683"/>
            </a:avLst>
          </a:prstGeom>
          <a:solidFill>
            <a:srgbClr val="0A081B"/>
          </a:solidFill>
          <a:ln w="22860">
            <a:solidFill>
              <a:srgbClr val="16FFBB"/>
            </a:solidFill>
            <a:prstDash val="solid"/>
          </a:ln>
        </p:spPr>
      </p:sp>
      <p:sp>
        <p:nvSpPr>
          <p:cNvPr id="26" name="Text 24"/>
          <p:cNvSpPr/>
          <p:nvPr/>
        </p:nvSpPr>
        <p:spPr>
          <a:xfrm>
            <a:off x="6033542" y="4587181"/>
            <a:ext cx="124818" cy="221556"/>
          </a:xfrm>
          <a:prstGeom prst="rect">
            <a:avLst/>
          </a:prstGeom>
          <a:noFill/>
          <a:ln/>
        </p:spPr>
        <p:txBody>
          <a:bodyPr wrap="none" lIns="0" tIns="0" rIns="0" bIns="0" rtlCol="0" anchor="t"/>
          <a:lstStyle/>
          <a:p>
            <a:pPr algn="ctr">
              <a:lnSpc>
                <a:spcPts val="1708"/>
              </a:lnSpc>
            </a:pPr>
            <a:r>
              <a:rPr lang="en-US" sz="1708" b="1" dirty="0">
                <a:solidFill>
                  <a:srgbClr val="E0E4E6"/>
                </a:solidFill>
                <a:ea typeface="Spline Sans Bold" pitchFamily="34" charset="-122"/>
                <a:cs typeface="Spline Sans Bold" pitchFamily="34" charset="-120"/>
              </a:rPr>
              <a:t>5</a:t>
            </a:r>
            <a:endParaRPr lang="en-US" sz="1708" dirty="0"/>
          </a:p>
        </p:txBody>
      </p:sp>
      <p:sp>
        <p:nvSpPr>
          <p:cNvPr id="27" name="Text 25"/>
          <p:cNvSpPr/>
          <p:nvPr/>
        </p:nvSpPr>
        <p:spPr>
          <a:xfrm>
            <a:off x="2913956" y="4490344"/>
            <a:ext cx="2268240" cy="230783"/>
          </a:xfrm>
          <a:prstGeom prst="rect">
            <a:avLst/>
          </a:prstGeom>
          <a:noFill/>
          <a:ln/>
        </p:spPr>
        <p:txBody>
          <a:bodyPr wrap="none" lIns="0" tIns="0" rIns="0" bIns="0" rtlCol="0" anchor="t"/>
          <a:lstStyle/>
          <a:p>
            <a:pPr algn="r">
              <a:lnSpc>
                <a:spcPts val="1792"/>
              </a:lnSpc>
            </a:pPr>
            <a:r>
              <a:rPr lang="en-US" sz="2000" b="1" dirty="0">
                <a:solidFill>
                  <a:srgbClr val="00B0F0"/>
                </a:solidFill>
                <a:ea typeface="Spline Sans Bold" pitchFamily="34" charset="-122"/>
                <a:cs typeface="Spline Sans Bold" pitchFamily="34" charset="-120"/>
              </a:rPr>
              <a:t>Leverage Seasonal Trends</a:t>
            </a:r>
            <a:endParaRPr lang="en-US" sz="2000" dirty="0">
              <a:solidFill>
                <a:srgbClr val="00B0F0"/>
              </a:solidFill>
            </a:endParaRPr>
          </a:p>
        </p:txBody>
      </p:sp>
      <p:sp>
        <p:nvSpPr>
          <p:cNvPr id="28" name="Text 26"/>
          <p:cNvSpPr/>
          <p:nvPr/>
        </p:nvSpPr>
        <p:spPr>
          <a:xfrm>
            <a:off x="581521" y="4820742"/>
            <a:ext cx="4600674" cy="531813"/>
          </a:xfrm>
          <a:prstGeom prst="rect">
            <a:avLst/>
          </a:prstGeom>
          <a:noFill/>
          <a:ln/>
        </p:spPr>
        <p:txBody>
          <a:bodyPr wrap="square" lIns="0" tIns="0" rIns="0" bIns="0" rtlCol="0" anchor="t"/>
          <a:lstStyle/>
          <a:p>
            <a:pPr algn="r">
              <a:lnSpc>
                <a:spcPts val="2083"/>
              </a:lnSpc>
            </a:pPr>
            <a:r>
              <a:rPr lang="en-US" sz="1600" dirty="0">
                <a:solidFill>
                  <a:srgbClr val="E0E4E6"/>
                </a:solidFill>
                <a:ea typeface="Barlow" pitchFamily="34" charset="-122"/>
                <a:cs typeface="Barlow" pitchFamily="34" charset="-120"/>
              </a:rPr>
              <a:t>Prioritize marketing and promotions around peak months and weekends in tourism cities.</a:t>
            </a:r>
            <a:endParaRPr lang="en-US" sz="1600" dirty="0"/>
          </a:p>
        </p:txBody>
      </p:sp>
      <p:sp>
        <p:nvSpPr>
          <p:cNvPr id="29" name="Shape 27"/>
          <p:cNvSpPr/>
          <p:nvPr/>
        </p:nvSpPr>
        <p:spPr>
          <a:xfrm>
            <a:off x="6263829" y="5435997"/>
            <a:ext cx="581521" cy="19050"/>
          </a:xfrm>
          <a:prstGeom prst="roundRect">
            <a:avLst>
              <a:gd name="adj" fmla="val 1308300"/>
            </a:avLst>
          </a:prstGeom>
          <a:solidFill>
            <a:srgbClr val="29DDDA"/>
          </a:solidFill>
          <a:ln/>
        </p:spPr>
      </p:sp>
      <p:sp>
        <p:nvSpPr>
          <p:cNvPr id="30" name="Shape 28"/>
          <p:cNvSpPr/>
          <p:nvPr/>
        </p:nvSpPr>
        <p:spPr>
          <a:xfrm>
            <a:off x="5909122" y="5258693"/>
            <a:ext cx="373757" cy="373757"/>
          </a:xfrm>
          <a:prstGeom prst="roundRect">
            <a:avLst>
              <a:gd name="adj" fmla="val 66683"/>
            </a:avLst>
          </a:prstGeom>
          <a:solidFill>
            <a:srgbClr val="0A081B"/>
          </a:solidFill>
          <a:ln w="22860">
            <a:solidFill>
              <a:srgbClr val="29DDDA"/>
            </a:solidFill>
            <a:prstDash val="solid"/>
          </a:ln>
        </p:spPr>
      </p:sp>
      <p:sp>
        <p:nvSpPr>
          <p:cNvPr id="31" name="Text 29"/>
          <p:cNvSpPr/>
          <p:nvPr/>
        </p:nvSpPr>
        <p:spPr>
          <a:xfrm>
            <a:off x="6031954" y="5334795"/>
            <a:ext cx="128092" cy="221556"/>
          </a:xfrm>
          <a:prstGeom prst="rect">
            <a:avLst/>
          </a:prstGeom>
          <a:noFill/>
          <a:ln/>
        </p:spPr>
        <p:txBody>
          <a:bodyPr wrap="none" lIns="0" tIns="0" rIns="0" bIns="0" rtlCol="0" anchor="t"/>
          <a:lstStyle/>
          <a:p>
            <a:pPr algn="ctr">
              <a:lnSpc>
                <a:spcPts val="1708"/>
              </a:lnSpc>
            </a:pPr>
            <a:r>
              <a:rPr lang="en-US" sz="1708" b="1" dirty="0">
                <a:solidFill>
                  <a:srgbClr val="E0E4E6"/>
                </a:solidFill>
                <a:ea typeface="Spline Sans Bold" pitchFamily="34" charset="-122"/>
                <a:cs typeface="Spline Sans Bold" pitchFamily="34" charset="-120"/>
              </a:rPr>
              <a:t>6</a:t>
            </a:r>
            <a:endParaRPr lang="en-US" sz="1708" dirty="0"/>
          </a:p>
        </p:txBody>
      </p:sp>
      <p:sp>
        <p:nvSpPr>
          <p:cNvPr id="32" name="Text 30"/>
          <p:cNvSpPr/>
          <p:nvPr/>
        </p:nvSpPr>
        <p:spPr>
          <a:xfrm>
            <a:off x="7009805" y="5237957"/>
            <a:ext cx="2898775" cy="230783"/>
          </a:xfrm>
          <a:prstGeom prst="rect">
            <a:avLst/>
          </a:prstGeom>
          <a:noFill/>
          <a:ln/>
        </p:spPr>
        <p:txBody>
          <a:bodyPr wrap="none" lIns="0" tIns="0" rIns="0" bIns="0" rtlCol="0" anchor="t"/>
          <a:lstStyle/>
          <a:p>
            <a:pPr>
              <a:lnSpc>
                <a:spcPts val="1792"/>
              </a:lnSpc>
            </a:pPr>
            <a:r>
              <a:rPr lang="en-US" sz="2000" b="1" dirty="0">
                <a:solidFill>
                  <a:srgbClr val="00B0F0"/>
                </a:solidFill>
                <a:ea typeface="Spline Sans Bold" pitchFamily="34" charset="-122"/>
                <a:cs typeface="Spline Sans Bold" pitchFamily="34" charset="-120"/>
              </a:rPr>
              <a:t>Tailored City-Specific Campaigns</a:t>
            </a:r>
            <a:endParaRPr lang="en-US" sz="2000" dirty="0">
              <a:solidFill>
                <a:srgbClr val="00B0F0"/>
              </a:solidFill>
            </a:endParaRPr>
          </a:p>
        </p:txBody>
      </p:sp>
      <p:sp>
        <p:nvSpPr>
          <p:cNvPr id="33" name="Text 31"/>
          <p:cNvSpPr/>
          <p:nvPr/>
        </p:nvSpPr>
        <p:spPr>
          <a:xfrm>
            <a:off x="7009806" y="5568355"/>
            <a:ext cx="4600674" cy="531813"/>
          </a:xfrm>
          <a:prstGeom prst="rect">
            <a:avLst/>
          </a:prstGeom>
          <a:noFill/>
          <a:ln/>
        </p:spPr>
        <p:txBody>
          <a:bodyPr wrap="square" lIns="0" tIns="0" rIns="0" bIns="0" rtlCol="0" anchor="t"/>
          <a:lstStyle/>
          <a:p>
            <a:pPr>
              <a:lnSpc>
                <a:spcPts val="2083"/>
              </a:lnSpc>
            </a:pPr>
            <a:r>
              <a:rPr lang="en-US" sz="1600" dirty="0">
                <a:solidFill>
                  <a:srgbClr val="E0E4E6"/>
                </a:solidFill>
                <a:ea typeface="Barlow" pitchFamily="34" charset="-122"/>
                <a:cs typeface="Barlow" pitchFamily="34" charset="-120"/>
              </a:rPr>
              <a:t>Customize strategies based on city-specific behaviors to maximize trip volumes, revenue, and repeat passengers.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1000" fill="hold"/>
                                        <p:tgtEl>
                                          <p:spTgt spid="1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1000"/>
                                        <p:tgtEl>
                                          <p:spTgt spid="15"/>
                                        </p:tgtEl>
                                      </p:cBhvr>
                                    </p:animEffect>
                                    <p:anim calcmode="lin" valueType="num">
                                      <p:cBhvr>
                                        <p:cTn id="78" dur="1000" fill="hold"/>
                                        <p:tgtEl>
                                          <p:spTgt spid="15"/>
                                        </p:tgtEl>
                                        <p:attrNameLst>
                                          <p:attrName>ppt_x</p:attrName>
                                        </p:attrNameLst>
                                      </p:cBhvr>
                                      <p:tavLst>
                                        <p:tav tm="0">
                                          <p:val>
                                            <p:strVal val="#ppt_x"/>
                                          </p:val>
                                        </p:tav>
                                        <p:tav tm="100000">
                                          <p:val>
                                            <p:strVal val="#ppt_x"/>
                                          </p:val>
                                        </p:tav>
                                      </p:tavLst>
                                    </p:anim>
                                    <p:anim calcmode="lin" valueType="num">
                                      <p:cBhvr>
                                        <p:cTn id="79" dur="1000" fill="hold"/>
                                        <p:tgtEl>
                                          <p:spTgt spid="1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1000"/>
                                        <p:tgtEl>
                                          <p:spTgt spid="16"/>
                                        </p:tgtEl>
                                      </p:cBhvr>
                                    </p:animEffect>
                                    <p:anim calcmode="lin" valueType="num">
                                      <p:cBhvr>
                                        <p:cTn id="83" dur="1000" fill="hold"/>
                                        <p:tgtEl>
                                          <p:spTgt spid="16"/>
                                        </p:tgtEl>
                                        <p:attrNameLst>
                                          <p:attrName>ppt_x</p:attrName>
                                        </p:attrNameLst>
                                      </p:cBhvr>
                                      <p:tavLst>
                                        <p:tav tm="0">
                                          <p:val>
                                            <p:strVal val="#ppt_x"/>
                                          </p:val>
                                        </p:tav>
                                        <p:tav tm="100000">
                                          <p:val>
                                            <p:strVal val="#ppt_x"/>
                                          </p:val>
                                        </p:tav>
                                      </p:tavLst>
                                    </p:anim>
                                    <p:anim calcmode="lin" valueType="num">
                                      <p:cBhvr>
                                        <p:cTn id="84" dur="1000" fill="hold"/>
                                        <p:tgtEl>
                                          <p:spTgt spid="1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1000"/>
                                        <p:tgtEl>
                                          <p:spTgt spid="17"/>
                                        </p:tgtEl>
                                      </p:cBhvr>
                                    </p:animEffect>
                                    <p:anim calcmode="lin" valueType="num">
                                      <p:cBhvr>
                                        <p:cTn id="88" dur="1000" fill="hold"/>
                                        <p:tgtEl>
                                          <p:spTgt spid="17"/>
                                        </p:tgtEl>
                                        <p:attrNameLst>
                                          <p:attrName>ppt_x</p:attrName>
                                        </p:attrNameLst>
                                      </p:cBhvr>
                                      <p:tavLst>
                                        <p:tav tm="0">
                                          <p:val>
                                            <p:strVal val="#ppt_x"/>
                                          </p:val>
                                        </p:tav>
                                        <p:tav tm="100000">
                                          <p:val>
                                            <p:strVal val="#ppt_x"/>
                                          </p:val>
                                        </p:tav>
                                      </p:tavLst>
                                    </p:anim>
                                    <p:anim calcmode="lin" valueType="num">
                                      <p:cBhvr>
                                        <p:cTn id="89" dur="1000" fill="hold"/>
                                        <p:tgtEl>
                                          <p:spTgt spid="1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anim calcmode="lin" valueType="num">
                                      <p:cBhvr>
                                        <p:cTn id="98" dur="1000" fill="hold"/>
                                        <p:tgtEl>
                                          <p:spTgt spid="19"/>
                                        </p:tgtEl>
                                        <p:attrNameLst>
                                          <p:attrName>ppt_x</p:attrName>
                                        </p:attrNameLst>
                                      </p:cBhvr>
                                      <p:tavLst>
                                        <p:tav tm="0">
                                          <p:val>
                                            <p:strVal val="#ppt_x"/>
                                          </p:val>
                                        </p:tav>
                                        <p:tav tm="100000">
                                          <p:val>
                                            <p:strVal val="#ppt_x"/>
                                          </p:val>
                                        </p:tav>
                                      </p:tavLst>
                                    </p:anim>
                                    <p:anim calcmode="lin" valueType="num">
                                      <p:cBhvr>
                                        <p:cTn id="99" dur="1000" fill="hold"/>
                                        <p:tgtEl>
                                          <p:spTgt spid="19"/>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1000"/>
                                        <p:tgtEl>
                                          <p:spTgt spid="20"/>
                                        </p:tgtEl>
                                      </p:cBhvr>
                                    </p:animEffect>
                                    <p:anim calcmode="lin" valueType="num">
                                      <p:cBhvr>
                                        <p:cTn id="103" dur="1000" fill="hold"/>
                                        <p:tgtEl>
                                          <p:spTgt spid="20"/>
                                        </p:tgtEl>
                                        <p:attrNameLst>
                                          <p:attrName>ppt_x</p:attrName>
                                        </p:attrNameLst>
                                      </p:cBhvr>
                                      <p:tavLst>
                                        <p:tav tm="0">
                                          <p:val>
                                            <p:strVal val="#ppt_x"/>
                                          </p:val>
                                        </p:tav>
                                        <p:tav tm="100000">
                                          <p:val>
                                            <p:strVal val="#ppt_x"/>
                                          </p:val>
                                        </p:tav>
                                      </p:tavLst>
                                    </p:anim>
                                    <p:anim calcmode="lin" valueType="num">
                                      <p:cBhvr>
                                        <p:cTn id="104" dur="1000" fill="hold"/>
                                        <p:tgtEl>
                                          <p:spTgt spid="20"/>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1000"/>
                                        <p:tgtEl>
                                          <p:spTgt spid="21"/>
                                        </p:tgtEl>
                                      </p:cBhvr>
                                    </p:animEffect>
                                    <p:anim calcmode="lin" valueType="num">
                                      <p:cBhvr>
                                        <p:cTn id="108" dur="1000" fill="hold"/>
                                        <p:tgtEl>
                                          <p:spTgt spid="21"/>
                                        </p:tgtEl>
                                        <p:attrNameLst>
                                          <p:attrName>ppt_x</p:attrName>
                                        </p:attrNameLst>
                                      </p:cBhvr>
                                      <p:tavLst>
                                        <p:tav tm="0">
                                          <p:val>
                                            <p:strVal val="#ppt_x"/>
                                          </p:val>
                                        </p:tav>
                                        <p:tav tm="100000">
                                          <p:val>
                                            <p:strVal val="#ppt_x"/>
                                          </p:val>
                                        </p:tav>
                                      </p:tavLst>
                                    </p:anim>
                                    <p:anim calcmode="lin" valueType="num">
                                      <p:cBhvr>
                                        <p:cTn id="109" dur="1000" fill="hold"/>
                                        <p:tgtEl>
                                          <p:spTgt spid="21"/>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fade">
                                      <p:cBhvr>
                                        <p:cTn id="112" dur="1000"/>
                                        <p:tgtEl>
                                          <p:spTgt spid="22"/>
                                        </p:tgtEl>
                                      </p:cBhvr>
                                    </p:animEffect>
                                    <p:anim calcmode="lin" valueType="num">
                                      <p:cBhvr>
                                        <p:cTn id="113" dur="1000" fill="hold"/>
                                        <p:tgtEl>
                                          <p:spTgt spid="22"/>
                                        </p:tgtEl>
                                        <p:attrNameLst>
                                          <p:attrName>ppt_x</p:attrName>
                                        </p:attrNameLst>
                                      </p:cBhvr>
                                      <p:tavLst>
                                        <p:tav tm="0">
                                          <p:val>
                                            <p:strVal val="#ppt_x"/>
                                          </p:val>
                                        </p:tav>
                                        <p:tav tm="100000">
                                          <p:val>
                                            <p:strVal val="#ppt_x"/>
                                          </p:val>
                                        </p:tav>
                                      </p:tavLst>
                                    </p:anim>
                                    <p:anim calcmode="lin" valueType="num">
                                      <p:cBhvr>
                                        <p:cTn id="114" dur="1000" fill="hold"/>
                                        <p:tgtEl>
                                          <p:spTgt spid="22"/>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1000"/>
                                        <p:tgtEl>
                                          <p:spTgt spid="23"/>
                                        </p:tgtEl>
                                      </p:cBhvr>
                                    </p:animEffect>
                                    <p:anim calcmode="lin" valueType="num">
                                      <p:cBhvr>
                                        <p:cTn id="118" dur="1000" fill="hold"/>
                                        <p:tgtEl>
                                          <p:spTgt spid="23"/>
                                        </p:tgtEl>
                                        <p:attrNameLst>
                                          <p:attrName>ppt_x</p:attrName>
                                        </p:attrNameLst>
                                      </p:cBhvr>
                                      <p:tavLst>
                                        <p:tav tm="0">
                                          <p:val>
                                            <p:strVal val="#ppt_x"/>
                                          </p:val>
                                        </p:tav>
                                        <p:tav tm="100000">
                                          <p:val>
                                            <p:strVal val="#ppt_x"/>
                                          </p:val>
                                        </p:tav>
                                      </p:tavLst>
                                    </p:anim>
                                    <p:anim calcmode="lin" valueType="num">
                                      <p:cBhvr>
                                        <p:cTn id="119" dur="1000" fill="hold"/>
                                        <p:tgtEl>
                                          <p:spTgt spid="2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anim calcmode="lin" valueType="num">
                                      <p:cBhvr>
                                        <p:cTn id="123" dur="1000" fill="hold"/>
                                        <p:tgtEl>
                                          <p:spTgt spid="24"/>
                                        </p:tgtEl>
                                        <p:attrNameLst>
                                          <p:attrName>ppt_x</p:attrName>
                                        </p:attrNameLst>
                                      </p:cBhvr>
                                      <p:tavLst>
                                        <p:tav tm="0">
                                          <p:val>
                                            <p:strVal val="#ppt_x"/>
                                          </p:val>
                                        </p:tav>
                                        <p:tav tm="100000">
                                          <p:val>
                                            <p:strVal val="#ppt_x"/>
                                          </p:val>
                                        </p:tav>
                                      </p:tavLst>
                                    </p:anim>
                                    <p:anim calcmode="lin" valueType="num">
                                      <p:cBhvr>
                                        <p:cTn id="124" dur="1000" fill="hold"/>
                                        <p:tgtEl>
                                          <p:spTgt spid="24"/>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1000"/>
                                        <p:tgtEl>
                                          <p:spTgt spid="25"/>
                                        </p:tgtEl>
                                      </p:cBhvr>
                                    </p:animEffect>
                                    <p:anim calcmode="lin" valueType="num">
                                      <p:cBhvr>
                                        <p:cTn id="128" dur="1000" fill="hold"/>
                                        <p:tgtEl>
                                          <p:spTgt spid="25"/>
                                        </p:tgtEl>
                                        <p:attrNameLst>
                                          <p:attrName>ppt_x</p:attrName>
                                        </p:attrNameLst>
                                      </p:cBhvr>
                                      <p:tavLst>
                                        <p:tav tm="0">
                                          <p:val>
                                            <p:strVal val="#ppt_x"/>
                                          </p:val>
                                        </p:tav>
                                        <p:tav tm="100000">
                                          <p:val>
                                            <p:strVal val="#ppt_x"/>
                                          </p:val>
                                        </p:tav>
                                      </p:tavLst>
                                    </p:anim>
                                    <p:anim calcmode="lin" valueType="num">
                                      <p:cBhvr>
                                        <p:cTn id="129" dur="1000" fill="hold"/>
                                        <p:tgtEl>
                                          <p:spTgt spid="25"/>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1000"/>
                                        <p:tgtEl>
                                          <p:spTgt spid="26"/>
                                        </p:tgtEl>
                                      </p:cBhvr>
                                    </p:animEffect>
                                    <p:anim calcmode="lin" valueType="num">
                                      <p:cBhvr>
                                        <p:cTn id="133" dur="1000" fill="hold"/>
                                        <p:tgtEl>
                                          <p:spTgt spid="26"/>
                                        </p:tgtEl>
                                        <p:attrNameLst>
                                          <p:attrName>ppt_x</p:attrName>
                                        </p:attrNameLst>
                                      </p:cBhvr>
                                      <p:tavLst>
                                        <p:tav tm="0">
                                          <p:val>
                                            <p:strVal val="#ppt_x"/>
                                          </p:val>
                                        </p:tav>
                                        <p:tav tm="100000">
                                          <p:val>
                                            <p:strVal val="#ppt_x"/>
                                          </p:val>
                                        </p:tav>
                                      </p:tavLst>
                                    </p:anim>
                                    <p:anim calcmode="lin" valueType="num">
                                      <p:cBhvr>
                                        <p:cTn id="134" dur="1000" fill="hold"/>
                                        <p:tgtEl>
                                          <p:spTgt spid="26"/>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1000"/>
                                        <p:tgtEl>
                                          <p:spTgt spid="27"/>
                                        </p:tgtEl>
                                      </p:cBhvr>
                                    </p:animEffect>
                                    <p:anim calcmode="lin" valueType="num">
                                      <p:cBhvr>
                                        <p:cTn id="138" dur="1000" fill="hold"/>
                                        <p:tgtEl>
                                          <p:spTgt spid="27"/>
                                        </p:tgtEl>
                                        <p:attrNameLst>
                                          <p:attrName>ppt_x</p:attrName>
                                        </p:attrNameLst>
                                      </p:cBhvr>
                                      <p:tavLst>
                                        <p:tav tm="0">
                                          <p:val>
                                            <p:strVal val="#ppt_x"/>
                                          </p:val>
                                        </p:tav>
                                        <p:tav tm="100000">
                                          <p:val>
                                            <p:strVal val="#ppt_x"/>
                                          </p:val>
                                        </p:tav>
                                      </p:tavLst>
                                    </p:anim>
                                    <p:anim calcmode="lin" valueType="num">
                                      <p:cBhvr>
                                        <p:cTn id="139" dur="1000" fill="hold"/>
                                        <p:tgtEl>
                                          <p:spTgt spid="2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1000"/>
                                        <p:tgtEl>
                                          <p:spTgt spid="28"/>
                                        </p:tgtEl>
                                      </p:cBhvr>
                                    </p:animEffect>
                                    <p:anim calcmode="lin" valueType="num">
                                      <p:cBhvr>
                                        <p:cTn id="143" dur="1000" fill="hold"/>
                                        <p:tgtEl>
                                          <p:spTgt spid="28"/>
                                        </p:tgtEl>
                                        <p:attrNameLst>
                                          <p:attrName>ppt_x</p:attrName>
                                        </p:attrNameLst>
                                      </p:cBhvr>
                                      <p:tavLst>
                                        <p:tav tm="0">
                                          <p:val>
                                            <p:strVal val="#ppt_x"/>
                                          </p:val>
                                        </p:tav>
                                        <p:tav tm="100000">
                                          <p:val>
                                            <p:strVal val="#ppt_x"/>
                                          </p:val>
                                        </p:tav>
                                      </p:tavLst>
                                    </p:anim>
                                    <p:anim calcmode="lin" valueType="num">
                                      <p:cBhvr>
                                        <p:cTn id="144" dur="1000" fill="hold"/>
                                        <p:tgtEl>
                                          <p:spTgt spid="2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29"/>
                                        </p:tgtEl>
                                        <p:attrNameLst>
                                          <p:attrName>style.visibility</p:attrName>
                                        </p:attrNameLst>
                                      </p:cBhvr>
                                      <p:to>
                                        <p:strVal val="visible"/>
                                      </p:to>
                                    </p:set>
                                    <p:animEffect transition="in" filter="fade">
                                      <p:cBhvr>
                                        <p:cTn id="147" dur="1000"/>
                                        <p:tgtEl>
                                          <p:spTgt spid="29"/>
                                        </p:tgtEl>
                                      </p:cBhvr>
                                    </p:animEffect>
                                    <p:anim calcmode="lin" valueType="num">
                                      <p:cBhvr>
                                        <p:cTn id="148" dur="1000" fill="hold"/>
                                        <p:tgtEl>
                                          <p:spTgt spid="29"/>
                                        </p:tgtEl>
                                        <p:attrNameLst>
                                          <p:attrName>ppt_x</p:attrName>
                                        </p:attrNameLst>
                                      </p:cBhvr>
                                      <p:tavLst>
                                        <p:tav tm="0">
                                          <p:val>
                                            <p:strVal val="#ppt_x"/>
                                          </p:val>
                                        </p:tav>
                                        <p:tav tm="100000">
                                          <p:val>
                                            <p:strVal val="#ppt_x"/>
                                          </p:val>
                                        </p:tav>
                                      </p:tavLst>
                                    </p:anim>
                                    <p:anim calcmode="lin" valueType="num">
                                      <p:cBhvr>
                                        <p:cTn id="149" dur="1000" fill="hold"/>
                                        <p:tgtEl>
                                          <p:spTgt spid="29"/>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30"/>
                                        </p:tgtEl>
                                        <p:attrNameLst>
                                          <p:attrName>style.visibility</p:attrName>
                                        </p:attrNameLst>
                                      </p:cBhvr>
                                      <p:to>
                                        <p:strVal val="visible"/>
                                      </p:to>
                                    </p:set>
                                    <p:animEffect transition="in" filter="fade">
                                      <p:cBhvr>
                                        <p:cTn id="152" dur="1000"/>
                                        <p:tgtEl>
                                          <p:spTgt spid="30"/>
                                        </p:tgtEl>
                                      </p:cBhvr>
                                    </p:animEffect>
                                    <p:anim calcmode="lin" valueType="num">
                                      <p:cBhvr>
                                        <p:cTn id="153" dur="1000" fill="hold"/>
                                        <p:tgtEl>
                                          <p:spTgt spid="30"/>
                                        </p:tgtEl>
                                        <p:attrNameLst>
                                          <p:attrName>ppt_x</p:attrName>
                                        </p:attrNameLst>
                                      </p:cBhvr>
                                      <p:tavLst>
                                        <p:tav tm="0">
                                          <p:val>
                                            <p:strVal val="#ppt_x"/>
                                          </p:val>
                                        </p:tav>
                                        <p:tav tm="100000">
                                          <p:val>
                                            <p:strVal val="#ppt_x"/>
                                          </p:val>
                                        </p:tav>
                                      </p:tavLst>
                                    </p:anim>
                                    <p:anim calcmode="lin" valueType="num">
                                      <p:cBhvr>
                                        <p:cTn id="154" dur="1000" fill="hold"/>
                                        <p:tgtEl>
                                          <p:spTgt spid="3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1"/>
                                        </p:tgtEl>
                                        <p:attrNameLst>
                                          <p:attrName>style.visibility</p:attrName>
                                        </p:attrNameLst>
                                      </p:cBhvr>
                                      <p:to>
                                        <p:strVal val="visible"/>
                                      </p:to>
                                    </p:set>
                                    <p:animEffect transition="in" filter="fade">
                                      <p:cBhvr>
                                        <p:cTn id="157" dur="1000"/>
                                        <p:tgtEl>
                                          <p:spTgt spid="31"/>
                                        </p:tgtEl>
                                      </p:cBhvr>
                                    </p:animEffect>
                                    <p:anim calcmode="lin" valueType="num">
                                      <p:cBhvr>
                                        <p:cTn id="158" dur="1000" fill="hold"/>
                                        <p:tgtEl>
                                          <p:spTgt spid="31"/>
                                        </p:tgtEl>
                                        <p:attrNameLst>
                                          <p:attrName>ppt_x</p:attrName>
                                        </p:attrNameLst>
                                      </p:cBhvr>
                                      <p:tavLst>
                                        <p:tav tm="0">
                                          <p:val>
                                            <p:strVal val="#ppt_x"/>
                                          </p:val>
                                        </p:tav>
                                        <p:tav tm="100000">
                                          <p:val>
                                            <p:strVal val="#ppt_x"/>
                                          </p:val>
                                        </p:tav>
                                      </p:tavLst>
                                    </p:anim>
                                    <p:anim calcmode="lin" valueType="num">
                                      <p:cBhvr>
                                        <p:cTn id="159" dur="1000" fill="hold"/>
                                        <p:tgtEl>
                                          <p:spTgt spid="31"/>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2"/>
                                        </p:tgtEl>
                                        <p:attrNameLst>
                                          <p:attrName>style.visibility</p:attrName>
                                        </p:attrNameLst>
                                      </p:cBhvr>
                                      <p:to>
                                        <p:strVal val="visible"/>
                                      </p:to>
                                    </p:set>
                                    <p:animEffect transition="in" filter="fade">
                                      <p:cBhvr>
                                        <p:cTn id="162" dur="1000"/>
                                        <p:tgtEl>
                                          <p:spTgt spid="32"/>
                                        </p:tgtEl>
                                      </p:cBhvr>
                                    </p:animEffect>
                                    <p:anim calcmode="lin" valueType="num">
                                      <p:cBhvr>
                                        <p:cTn id="163" dur="1000" fill="hold"/>
                                        <p:tgtEl>
                                          <p:spTgt spid="32"/>
                                        </p:tgtEl>
                                        <p:attrNameLst>
                                          <p:attrName>ppt_x</p:attrName>
                                        </p:attrNameLst>
                                      </p:cBhvr>
                                      <p:tavLst>
                                        <p:tav tm="0">
                                          <p:val>
                                            <p:strVal val="#ppt_x"/>
                                          </p:val>
                                        </p:tav>
                                        <p:tav tm="100000">
                                          <p:val>
                                            <p:strVal val="#ppt_x"/>
                                          </p:val>
                                        </p:tav>
                                      </p:tavLst>
                                    </p:anim>
                                    <p:anim calcmode="lin" valueType="num">
                                      <p:cBhvr>
                                        <p:cTn id="164" dur="1000" fill="hold"/>
                                        <p:tgtEl>
                                          <p:spTgt spid="32"/>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fade">
                                      <p:cBhvr>
                                        <p:cTn id="167" dur="1000"/>
                                        <p:tgtEl>
                                          <p:spTgt spid="33"/>
                                        </p:tgtEl>
                                      </p:cBhvr>
                                    </p:animEffect>
                                    <p:anim calcmode="lin" valueType="num">
                                      <p:cBhvr>
                                        <p:cTn id="168" dur="1000" fill="hold"/>
                                        <p:tgtEl>
                                          <p:spTgt spid="33"/>
                                        </p:tgtEl>
                                        <p:attrNameLst>
                                          <p:attrName>ppt_x</p:attrName>
                                        </p:attrNameLst>
                                      </p:cBhvr>
                                      <p:tavLst>
                                        <p:tav tm="0">
                                          <p:val>
                                            <p:strVal val="#ppt_x"/>
                                          </p:val>
                                        </p:tav>
                                        <p:tav tm="100000">
                                          <p:val>
                                            <p:strVal val="#ppt_x"/>
                                          </p:val>
                                        </p:tav>
                                      </p:tavLst>
                                    </p:anim>
                                    <p:anim calcmode="lin" valueType="num">
                                      <p:cBhvr>
                                        <p:cTn id="16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1" grpId="0" animBg="1"/>
      <p:bldP spid="12" grpId="0" animBg="1"/>
      <p:bldP spid="13" grpId="0" animBg="1"/>
      <p:bldP spid="16" grpId="0" animBg="1"/>
      <p:bldP spid="17" grpId="0" animBg="1"/>
      <p:bldP spid="18" grpId="0" animBg="1"/>
      <p:bldP spid="21" grpId="0" animBg="1"/>
      <p:bldP spid="22" grpId="0" animBg="1"/>
      <p:bldP spid="23" grpId="0" animBg="1"/>
      <p:bldP spid="26" grpId="0" animBg="1"/>
      <p:bldP spid="27" grpId="0" animBg="1"/>
      <p:bldP spid="28" grpId="0" animBg="1"/>
      <p:bldP spid="31" grpId="0" animBg="1"/>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3" y="0"/>
            <a:ext cx="12354046" cy="6858000"/>
          </a:xfrm>
          <a:prstGeom prst="rect">
            <a:avLst/>
          </a:prstGeom>
        </p:spPr>
      </p:pic>
      <p:sp>
        <p:nvSpPr>
          <p:cNvPr id="2" name="TextBox 1">
            <a:extLst>
              <a:ext uri="{FF2B5EF4-FFF2-40B4-BE49-F238E27FC236}">
                <a16:creationId xmlns:a16="http://schemas.microsoft.com/office/drawing/2014/main" id="{71C9F6A6-2609-4818-A1C3-5491F06B429E}"/>
              </a:ext>
            </a:extLst>
          </p:cNvPr>
          <p:cNvSpPr txBox="1"/>
          <p:nvPr/>
        </p:nvSpPr>
        <p:spPr>
          <a:xfrm>
            <a:off x="1714868" y="2676248"/>
            <a:ext cx="4536141" cy="1323439"/>
          </a:xfrm>
          <a:prstGeom prst="rect">
            <a:avLst/>
          </a:prstGeom>
          <a:noFill/>
        </p:spPr>
        <p:txBody>
          <a:bodyPr wrap="square" rtlCol="0">
            <a:spAutoFit/>
          </a:bodyPr>
          <a:lstStyle/>
          <a:p>
            <a:r>
              <a:rPr lang="en-US" sz="8000" b="1" dirty="0">
                <a:solidFill>
                  <a:schemeClr val="bg1"/>
                </a:solidFill>
                <a:latin typeface="Gabriola" panose="04040605051002020D02" pitchFamily="82" charset="0"/>
              </a:rPr>
              <a:t>Thank you</a:t>
            </a:r>
          </a:p>
        </p:txBody>
      </p:sp>
      <p:pic>
        <p:nvPicPr>
          <p:cNvPr id="4" name="Image 0" descr="preencoded.png">
            <a:extLst>
              <a:ext uri="{FF2B5EF4-FFF2-40B4-BE49-F238E27FC236}">
                <a16:creationId xmlns:a16="http://schemas.microsoft.com/office/drawing/2014/main" id="{76A6BD9A-05F9-4D16-BA83-A0701638CBA0}"/>
              </a:ext>
            </a:extLst>
          </p:cNvPr>
          <p:cNvPicPr>
            <a:picLocks noChangeAspect="1"/>
          </p:cNvPicPr>
          <p:nvPr/>
        </p:nvPicPr>
        <p:blipFill>
          <a:blip r:embed="rId3"/>
          <a:stretch>
            <a:fillRect/>
          </a:stretch>
        </p:blipFill>
        <p:spPr>
          <a:xfrm>
            <a:off x="6875361" y="-2"/>
            <a:ext cx="5397662" cy="6858001"/>
          </a:xfrm>
          <a:prstGeom prst="rect">
            <a:avLst/>
          </a:prstGeom>
        </p:spPr>
      </p:pic>
    </p:spTree>
    <p:extLst>
      <p:ext uri="{BB962C8B-B14F-4D97-AF65-F5344CB8AC3E}">
        <p14:creationId xmlns:p14="http://schemas.microsoft.com/office/powerpoint/2010/main" val="207394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E7F57D-3617-4FCC-A18F-9FF9D48B9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39E6B59-84B5-4F39-80D7-CE56FE708F13}"/>
              </a:ext>
            </a:extLst>
          </p:cNvPr>
          <p:cNvSpPr>
            <a:spLocks noGrp="1"/>
          </p:cNvSpPr>
          <p:nvPr>
            <p:ph type="title"/>
          </p:nvPr>
        </p:nvSpPr>
        <p:spPr>
          <a:xfrm>
            <a:off x="783021" y="609600"/>
            <a:ext cx="10515600" cy="744071"/>
          </a:xfrm>
        </p:spPr>
        <p:txBody>
          <a:bodyPr>
            <a:normAutofit fontScale="90000"/>
          </a:bodyPr>
          <a:lstStyle/>
          <a:p>
            <a:br>
              <a:rPr lang="en-US" b="1" dirty="0">
                <a:solidFill>
                  <a:schemeClr val="bg1"/>
                </a:solidFill>
                <a:latin typeface="+mn-lt"/>
              </a:rPr>
            </a:br>
            <a:r>
              <a:rPr lang="en-US" b="1" dirty="0">
                <a:solidFill>
                  <a:schemeClr val="bg1"/>
                </a:solidFill>
                <a:latin typeface="+mn-lt"/>
              </a:rPr>
              <a:t>🎯Key Metrics Overview</a:t>
            </a:r>
            <a:br>
              <a:rPr lang="en-US" dirty="0"/>
            </a:br>
            <a:endParaRPr lang="en-US" dirty="0"/>
          </a:p>
        </p:txBody>
      </p:sp>
      <p:sp>
        <p:nvSpPr>
          <p:cNvPr id="5" name="Content Placeholder 4">
            <a:extLst>
              <a:ext uri="{FF2B5EF4-FFF2-40B4-BE49-F238E27FC236}">
                <a16:creationId xmlns:a16="http://schemas.microsoft.com/office/drawing/2014/main" id="{2ACC8D79-01B6-4144-AAEB-DD410493ED62}"/>
              </a:ext>
            </a:extLst>
          </p:cNvPr>
          <p:cNvSpPr>
            <a:spLocks noGrp="1"/>
          </p:cNvSpPr>
          <p:nvPr>
            <p:ph idx="1"/>
          </p:nvPr>
        </p:nvSpPr>
        <p:spPr>
          <a:xfrm>
            <a:off x="838200" y="1353671"/>
            <a:ext cx="10515600" cy="4823292"/>
          </a:xfrm>
        </p:spPr>
        <p:txBody>
          <a:bodyPr/>
          <a:lstStyle/>
          <a:p>
            <a:pPr lvl="0">
              <a:lnSpc>
                <a:spcPct val="150000"/>
              </a:lnSpc>
              <a:buFont typeface="Wingdings" panose="05000000000000000000" pitchFamily="2" charset="2"/>
              <a:buChar char="§"/>
            </a:pPr>
            <a:r>
              <a:rPr lang="en-US" sz="2000" dirty="0">
                <a:solidFill>
                  <a:schemeClr val="bg1"/>
                </a:solidFill>
              </a:rPr>
              <a:t>Total Trips</a:t>
            </a:r>
          </a:p>
          <a:p>
            <a:pPr lvl="0">
              <a:lnSpc>
                <a:spcPct val="150000"/>
              </a:lnSpc>
              <a:buFont typeface="Wingdings" panose="05000000000000000000" pitchFamily="2" charset="2"/>
              <a:buChar char="§"/>
            </a:pPr>
            <a:r>
              <a:rPr lang="en-US" sz="2000" dirty="0">
                <a:solidFill>
                  <a:schemeClr val="bg1"/>
                </a:solidFill>
              </a:rPr>
              <a:t>Revenue Performance.</a:t>
            </a:r>
          </a:p>
          <a:p>
            <a:pPr lvl="0">
              <a:lnSpc>
                <a:spcPct val="150000"/>
              </a:lnSpc>
              <a:buFont typeface="Wingdings" panose="05000000000000000000" pitchFamily="2" charset="2"/>
              <a:buChar char="§"/>
            </a:pPr>
            <a:r>
              <a:rPr lang="en-US" sz="2000" dirty="0">
                <a:solidFill>
                  <a:schemeClr val="bg1"/>
                </a:solidFill>
              </a:rPr>
              <a:t>Customer Satisfaction</a:t>
            </a:r>
          </a:p>
          <a:p>
            <a:pPr lvl="0">
              <a:lnSpc>
                <a:spcPct val="150000"/>
              </a:lnSpc>
              <a:buFont typeface="Wingdings" panose="05000000000000000000" pitchFamily="2" charset="2"/>
              <a:buChar char="§"/>
            </a:pPr>
            <a:r>
              <a:rPr lang="en-US" sz="2000" dirty="0">
                <a:solidFill>
                  <a:schemeClr val="bg1"/>
                </a:solidFill>
              </a:rPr>
              <a:t>Repeat Passenger Rate</a:t>
            </a:r>
          </a:p>
          <a:p>
            <a:pPr lvl="0">
              <a:lnSpc>
                <a:spcPct val="150000"/>
              </a:lnSpc>
              <a:buFont typeface="Wingdings" panose="05000000000000000000" pitchFamily="2" charset="2"/>
              <a:buChar char="§"/>
            </a:pPr>
            <a:r>
              <a:rPr lang="en-US" sz="2000" dirty="0">
                <a:solidFill>
                  <a:schemeClr val="bg1"/>
                </a:solidFill>
              </a:rPr>
              <a:t>Average fare per trip</a:t>
            </a:r>
          </a:p>
          <a:p>
            <a:pPr lvl="0">
              <a:lnSpc>
                <a:spcPct val="150000"/>
              </a:lnSpc>
              <a:buFont typeface="Wingdings" panose="05000000000000000000" pitchFamily="2" charset="2"/>
              <a:buChar char="§"/>
            </a:pPr>
            <a:r>
              <a:rPr lang="en-US" sz="2000" dirty="0">
                <a:solidFill>
                  <a:schemeClr val="bg1"/>
                </a:solidFill>
              </a:rPr>
              <a:t>Average fare per km</a:t>
            </a:r>
          </a:p>
          <a:p>
            <a:pPr lvl="0">
              <a:lnSpc>
                <a:spcPct val="150000"/>
              </a:lnSpc>
              <a:buFont typeface="Wingdings" panose="05000000000000000000" pitchFamily="2" charset="2"/>
              <a:buChar char="§"/>
            </a:pPr>
            <a:r>
              <a:rPr lang="en-US" sz="2000" dirty="0">
                <a:solidFill>
                  <a:schemeClr val="bg1"/>
                </a:solidFill>
              </a:rPr>
              <a:t>Average trip distance</a:t>
            </a:r>
          </a:p>
          <a:p>
            <a:pPr lvl="0">
              <a:lnSpc>
                <a:spcPct val="150000"/>
              </a:lnSpc>
              <a:buFont typeface="Wingdings" panose="05000000000000000000" pitchFamily="2" charset="2"/>
              <a:buChar char="§"/>
            </a:pPr>
            <a:r>
              <a:rPr lang="en-US" sz="2000" dirty="0">
                <a:solidFill>
                  <a:schemeClr val="bg1"/>
                </a:solidFill>
              </a:rPr>
              <a:t>Total , New, Repeated passengers</a:t>
            </a:r>
          </a:p>
          <a:p>
            <a:pPr lvl="0">
              <a:lnSpc>
                <a:spcPct val="150000"/>
              </a:lnSpc>
              <a:buFont typeface="Wingdings" panose="05000000000000000000" pitchFamily="2" charset="2"/>
              <a:buChar char="q"/>
            </a:pPr>
            <a:endParaRPr lang="en-US" sz="2000" dirty="0">
              <a:solidFill>
                <a:schemeClr val="bg1"/>
              </a:solidFill>
            </a:endParaRPr>
          </a:p>
          <a:p>
            <a:endParaRPr lang="en-US" dirty="0"/>
          </a:p>
        </p:txBody>
      </p:sp>
    </p:spTree>
    <p:extLst>
      <p:ext uri="{BB962C8B-B14F-4D97-AF65-F5344CB8AC3E}">
        <p14:creationId xmlns:p14="http://schemas.microsoft.com/office/powerpoint/2010/main" val="348971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1000"/>
                                        <p:tgtEl>
                                          <p:spTgt spid="5">
                                            <p:txEl>
                                              <p:pRg st="3" end="3"/>
                                            </p:txEl>
                                          </p:spTgt>
                                        </p:tgtEl>
                                      </p:cBhvr>
                                    </p:animEffect>
                                    <p:anim calcmode="lin" valueType="num">
                                      <p:cBhvr>
                                        <p:cTn id="3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1000"/>
                                        <p:tgtEl>
                                          <p:spTgt spid="5">
                                            <p:txEl>
                                              <p:pRg st="4" end="4"/>
                                            </p:txEl>
                                          </p:spTgt>
                                        </p:tgtEl>
                                      </p:cBhvr>
                                    </p:animEffect>
                                    <p:anim calcmode="lin" valueType="num">
                                      <p:cBhvr>
                                        <p:cTn id="4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animEffect transition="in" filter="fade">
                                      <p:cBhvr>
                                        <p:cTn id="48" dur="1000"/>
                                        <p:tgtEl>
                                          <p:spTgt spid="5">
                                            <p:txEl>
                                              <p:pRg st="5" end="5"/>
                                            </p:txEl>
                                          </p:spTgt>
                                        </p:tgtEl>
                                      </p:cBhvr>
                                    </p:animEffect>
                                    <p:anim calcmode="lin" valueType="num">
                                      <p:cBhvr>
                                        <p:cTn id="4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Effect transition="in" filter="fade">
                                      <p:cBhvr>
                                        <p:cTn id="55" dur="1000"/>
                                        <p:tgtEl>
                                          <p:spTgt spid="5">
                                            <p:txEl>
                                              <p:pRg st="6" end="6"/>
                                            </p:txEl>
                                          </p:spTgt>
                                        </p:tgtEl>
                                      </p:cBhvr>
                                    </p:animEffect>
                                    <p:anim calcmode="lin" valueType="num">
                                      <p:cBhvr>
                                        <p:cTn id="5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5">
                                            <p:txEl>
                                              <p:pRg st="7" end="7"/>
                                            </p:txEl>
                                          </p:spTgt>
                                        </p:tgtEl>
                                        <p:attrNameLst>
                                          <p:attrName>style.visibility</p:attrName>
                                        </p:attrNameLst>
                                      </p:cBhvr>
                                      <p:to>
                                        <p:strVal val="visible"/>
                                      </p:to>
                                    </p:set>
                                    <p:animEffect transition="in" filter="fade">
                                      <p:cBhvr>
                                        <p:cTn id="62" dur="1000"/>
                                        <p:tgtEl>
                                          <p:spTgt spid="5">
                                            <p:txEl>
                                              <p:pRg st="7" end="7"/>
                                            </p:txEl>
                                          </p:spTgt>
                                        </p:tgtEl>
                                      </p:cBhvr>
                                    </p:animEffect>
                                    <p:anim calcmode="lin" valueType="num">
                                      <p:cBhvr>
                                        <p:cTn id="6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6E2F1B-CB24-4B37-B947-4ED1F3591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0"/>
          <p:cNvSpPr/>
          <p:nvPr/>
        </p:nvSpPr>
        <p:spPr>
          <a:xfrm>
            <a:off x="4248385" y="286871"/>
            <a:ext cx="5409506" cy="555812"/>
          </a:xfrm>
          <a:prstGeom prst="rect">
            <a:avLst/>
          </a:prstGeom>
          <a:noFill/>
          <a:ln/>
        </p:spPr>
        <p:txBody>
          <a:bodyPr wrap="none" lIns="0" tIns="0" rIns="0" bIns="0" rtlCol="0" anchor="t"/>
          <a:lstStyle/>
          <a:p>
            <a:pPr>
              <a:lnSpc>
                <a:spcPts val="4583"/>
              </a:lnSpc>
            </a:pPr>
            <a:r>
              <a:rPr lang="en-US" sz="4400" b="1" dirty="0">
                <a:solidFill>
                  <a:srgbClr val="F0FCFF"/>
                </a:solidFill>
                <a:ea typeface="Spline Sans Bold" pitchFamily="34" charset="-122"/>
                <a:cs typeface="Spline Sans Bold" pitchFamily="34" charset="-120"/>
              </a:rPr>
              <a:t>Data Model</a:t>
            </a:r>
            <a:endParaRPr lang="en-US" sz="4400" dirty="0"/>
          </a:p>
        </p:txBody>
      </p:sp>
      <p:pic>
        <p:nvPicPr>
          <p:cNvPr id="10" name="Picture 9">
            <a:extLst>
              <a:ext uri="{FF2B5EF4-FFF2-40B4-BE49-F238E27FC236}">
                <a16:creationId xmlns:a16="http://schemas.microsoft.com/office/drawing/2014/main" id="{432E2D64-2CCB-4A23-BCA8-6BD3EE3F2778}"/>
              </a:ext>
            </a:extLst>
          </p:cNvPr>
          <p:cNvPicPr>
            <a:picLocks noChangeAspect="1"/>
          </p:cNvPicPr>
          <p:nvPr/>
        </p:nvPicPr>
        <p:blipFill>
          <a:blip r:embed="rId4"/>
          <a:stretch>
            <a:fillRect/>
          </a:stretch>
        </p:blipFill>
        <p:spPr>
          <a:xfrm>
            <a:off x="1524000" y="1013012"/>
            <a:ext cx="8749553" cy="57403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A1E910-7FD1-493D-8DEE-C51F36AB6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Image 0" descr="preencoded.png"/>
          <p:cNvPicPr>
            <a:picLocks noChangeAspect="1"/>
          </p:cNvPicPr>
          <p:nvPr/>
        </p:nvPicPr>
        <p:blipFill>
          <a:blip r:embed="rId4"/>
          <a:stretch>
            <a:fillRect/>
          </a:stretch>
        </p:blipFill>
        <p:spPr>
          <a:xfrm>
            <a:off x="0" y="0"/>
            <a:ext cx="4572000" cy="6858000"/>
          </a:xfrm>
          <a:prstGeom prst="rect">
            <a:avLst/>
          </a:prstGeom>
          <a:solidFill>
            <a:srgbClr val="002060"/>
          </a:solidFill>
        </p:spPr>
      </p:pic>
      <p:sp>
        <p:nvSpPr>
          <p:cNvPr id="3" name="Text 0"/>
          <p:cNvSpPr/>
          <p:nvPr/>
        </p:nvSpPr>
        <p:spPr>
          <a:xfrm>
            <a:off x="5306219" y="2812455"/>
            <a:ext cx="4662289" cy="582712"/>
          </a:xfrm>
          <a:prstGeom prst="rect">
            <a:avLst/>
          </a:prstGeom>
          <a:noFill/>
          <a:ln/>
        </p:spPr>
        <p:txBody>
          <a:bodyPr wrap="none" lIns="0" tIns="0" rIns="0" bIns="0" rtlCol="0" anchor="t"/>
          <a:lstStyle/>
          <a:p>
            <a:pPr>
              <a:lnSpc>
                <a:spcPts val="4583"/>
              </a:lnSpc>
            </a:pPr>
            <a:r>
              <a:rPr lang="en-US" sz="3667" b="1" dirty="0">
                <a:solidFill>
                  <a:srgbClr val="F0FCFF"/>
                </a:solidFill>
                <a:latin typeface="Spline Sans Bold" pitchFamily="34" charset="0"/>
                <a:ea typeface="Spline Sans Bold" pitchFamily="34" charset="-122"/>
                <a:cs typeface="Spline Sans Bold" pitchFamily="34" charset="-120"/>
              </a:rPr>
              <a:t>Primary Questions</a:t>
            </a:r>
            <a:endParaRPr lang="en-US" sz="3667" dirty="0"/>
          </a:p>
        </p:txBody>
      </p:sp>
      <p:sp>
        <p:nvSpPr>
          <p:cNvPr id="4" name="Text 1"/>
          <p:cNvSpPr/>
          <p:nvPr/>
        </p:nvSpPr>
        <p:spPr>
          <a:xfrm>
            <a:off x="5306219" y="3709789"/>
            <a:ext cx="6151563" cy="335757"/>
          </a:xfrm>
          <a:prstGeom prst="rect">
            <a:avLst/>
          </a:prstGeom>
          <a:noFill/>
          <a:ln/>
        </p:spPr>
        <p:txBody>
          <a:bodyPr wrap="none" lIns="0" tIns="0" rIns="0" bIns="0" rtlCol="0" anchor="t"/>
          <a:lstStyle/>
          <a:p>
            <a:pPr>
              <a:lnSpc>
                <a:spcPts val="2625"/>
              </a:lnSpc>
            </a:pPr>
            <a:r>
              <a:rPr lang="en-US" sz="1625" dirty="0">
                <a:solidFill>
                  <a:srgbClr val="E0E4E6"/>
                </a:solidFill>
                <a:latin typeface="Barlow" pitchFamily="34" charset="0"/>
                <a:ea typeface="Barlow" pitchFamily="34" charset="-122"/>
                <a:cs typeface="Barlow" pitchFamily="34" charset="-120"/>
              </a:rPr>
              <a:t>The primary questions are the key areas of focus for the analysis.</a:t>
            </a:r>
            <a:endParaRPr lang="en-US" sz="16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FDE2F0D-DAF9-45B0-B6C8-72FFBAF497EC}"/>
              </a:ext>
            </a:extLst>
          </p:cNvPr>
          <p:cNvSpPr txBox="1"/>
          <p:nvPr/>
        </p:nvSpPr>
        <p:spPr>
          <a:xfrm>
            <a:off x="573742" y="417783"/>
            <a:ext cx="10049436" cy="369332"/>
          </a:xfrm>
          <a:prstGeom prst="rect">
            <a:avLst/>
          </a:prstGeom>
          <a:noFill/>
        </p:spPr>
        <p:txBody>
          <a:bodyPr wrap="square" rtlCol="0">
            <a:spAutoFit/>
          </a:bodyPr>
          <a:lstStyle/>
          <a:p>
            <a:r>
              <a:rPr lang="en-US" b="1" dirty="0">
                <a:solidFill>
                  <a:srgbClr val="FFC000"/>
                </a:solidFill>
              </a:rPr>
              <a:t>Q1.Identify the top 3 and Bottom 3 cities by total trips over the entire analysis period </a:t>
            </a:r>
            <a:r>
              <a:rPr lang="en-US" dirty="0">
                <a:solidFill>
                  <a:srgbClr val="FFC000"/>
                </a:solidFill>
              </a:rPr>
              <a:t>.</a:t>
            </a:r>
          </a:p>
        </p:txBody>
      </p:sp>
      <p:pic>
        <p:nvPicPr>
          <p:cNvPr id="8" name="Picture 7">
            <a:extLst>
              <a:ext uri="{FF2B5EF4-FFF2-40B4-BE49-F238E27FC236}">
                <a16:creationId xmlns:a16="http://schemas.microsoft.com/office/drawing/2014/main" id="{209DAB93-BEB2-4ADB-AEF9-EAD211BFD0B8}"/>
              </a:ext>
            </a:extLst>
          </p:cNvPr>
          <p:cNvPicPr>
            <a:picLocks noChangeAspect="1"/>
          </p:cNvPicPr>
          <p:nvPr/>
        </p:nvPicPr>
        <p:blipFill>
          <a:blip r:embed="rId3"/>
          <a:stretch>
            <a:fillRect/>
          </a:stretch>
        </p:blipFill>
        <p:spPr>
          <a:xfrm>
            <a:off x="4491318" y="2752165"/>
            <a:ext cx="3639670" cy="3585882"/>
          </a:xfrm>
          <a:prstGeom prst="rect">
            <a:avLst/>
          </a:prstGeom>
        </p:spPr>
      </p:pic>
      <p:pic>
        <p:nvPicPr>
          <p:cNvPr id="9" name="Picture 8">
            <a:extLst>
              <a:ext uri="{FF2B5EF4-FFF2-40B4-BE49-F238E27FC236}">
                <a16:creationId xmlns:a16="http://schemas.microsoft.com/office/drawing/2014/main" id="{A65133E5-71C5-401C-BD5C-B3BA0A7AA8C1}"/>
              </a:ext>
            </a:extLst>
          </p:cNvPr>
          <p:cNvPicPr>
            <a:picLocks noChangeAspect="1"/>
          </p:cNvPicPr>
          <p:nvPr/>
        </p:nvPicPr>
        <p:blipFill>
          <a:blip r:embed="rId4"/>
          <a:stretch>
            <a:fillRect/>
          </a:stretch>
        </p:blipFill>
        <p:spPr>
          <a:xfrm>
            <a:off x="8272183" y="2752165"/>
            <a:ext cx="3639670" cy="3585881"/>
          </a:xfrm>
          <a:prstGeom prst="rect">
            <a:avLst/>
          </a:prstGeom>
        </p:spPr>
      </p:pic>
      <p:pic>
        <p:nvPicPr>
          <p:cNvPr id="10" name="Picture 9">
            <a:extLst>
              <a:ext uri="{FF2B5EF4-FFF2-40B4-BE49-F238E27FC236}">
                <a16:creationId xmlns:a16="http://schemas.microsoft.com/office/drawing/2014/main" id="{4A66A0C2-B223-4B21-B72E-355B5B5589F0}"/>
              </a:ext>
            </a:extLst>
          </p:cNvPr>
          <p:cNvPicPr>
            <a:picLocks noChangeAspect="1"/>
          </p:cNvPicPr>
          <p:nvPr/>
        </p:nvPicPr>
        <p:blipFill>
          <a:blip r:embed="rId5"/>
          <a:stretch>
            <a:fillRect/>
          </a:stretch>
        </p:blipFill>
        <p:spPr>
          <a:xfrm>
            <a:off x="699247" y="1604682"/>
            <a:ext cx="3511924" cy="4805083"/>
          </a:xfrm>
          <a:prstGeom prst="rect">
            <a:avLst/>
          </a:prstGeom>
        </p:spPr>
      </p:pic>
      <p:sp>
        <p:nvSpPr>
          <p:cNvPr id="4" name="TextBox 3">
            <a:extLst>
              <a:ext uri="{FF2B5EF4-FFF2-40B4-BE49-F238E27FC236}">
                <a16:creationId xmlns:a16="http://schemas.microsoft.com/office/drawing/2014/main" id="{EE7A0F03-53C8-4228-A410-DF2B02455A8E}"/>
              </a:ext>
            </a:extLst>
          </p:cNvPr>
          <p:cNvSpPr txBox="1"/>
          <p:nvPr/>
        </p:nvSpPr>
        <p:spPr>
          <a:xfrm flipH="1">
            <a:off x="5484607" y="1235350"/>
            <a:ext cx="1514139" cy="369332"/>
          </a:xfrm>
          <a:prstGeom prst="rect">
            <a:avLst/>
          </a:prstGeom>
          <a:solidFill>
            <a:schemeClr val="accent1">
              <a:lumMod val="40000"/>
              <a:lumOff val="60000"/>
            </a:schemeClr>
          </a:solidFill>
        </p:spPr>
        <p:txBody>
          <a:bodyPr wrap="square" rtlCol="0">
            <a:spAutoFit/>
          </a:bodyPr>
          <a:lstStyle/>
          <a:p>
            <a:r>
              <a:rPr lang="en-US" dirty="0"/>
              <a:t>TOP 3 </a:t>
            </a:r>
            <a:r>
              <a:rPr lang="en-US" sz="1600" dirty="0"/>
              <a:t>CITIES</a:t>
            </a:r>
          </a:p>
        </p:txBody>
      </p:sp>
      <p:sp>
        <p:nvSpPr>
          <p:cNvPr id="5" name="TextBox 4">
            <a:extLst>
              <a:ext uri="{FF2B5EF4-FFF2-40B4-BE49-F238E27FC236}">
                <a16:creationId xmlns:a16="http://schemas.microsoft.com/office/drawing/2014/main" id="{9048C044-7A59-44E0-9F01-53E4850B2B08}"/>
              </a:ext>
            </a:extLst>
          </p:cNvPr>
          <p:cNvSpPr txBox="1"/>
          <p:nvPr/>
        </p:nvSpPr>
        <p:spPr>
          <a:xfrm>
            <a:off x="5420958" y="1810871"/>
            <a:ext cx="1535654" cy="736884"/>
          </a:xfrm>
          <a:prstGeom prst="rect">
            <a:avLst/>
          </a:prstGeom>
          <a:solidFill>
            <a:schemeClr val="bg1"/>
          </a:solidFill>
          <a:effectLst>
            <a:glow rad="63500">
              <a:schemeClr val="accent1">
                <a:satMod val="175000"/>
                <a:alpha val="40000"/>
              </a:schemeClr>
            </a:glow>
          </a:effectLst>
        </p:spPr>
        <p:txBody>
          <a:bodyPr wrap="square" rtlCol="0">
            <a:spAutoFit/>
          </a:bodyPr>
          <a:lstStyle/>
          <a:p>
            <a:pPr algn="ctr"/>
            <a:r>
              <a:rPr lang="en-US" sz="1400" dirty="0"/>
              <a:t>Jaipur – 77K</a:t>
            </a:r>
          </a:p>
          <a:p>
            <a:pPr algn="ctr"/>
            <a:r>
              <a:rPr lang="en-US" sz="1400" dirty="0"/>
              <a:t>Luknow-64K</a:t>
            </a:r>
          </a:p>
          <a:p>
            <a:pPr algn="ctr"/>
            <a:r>
              <a:rPr lang="en-US" sz="1400" dirty="0"/>
              <a:t>Surath-55K</a:t>
            </a:r>
          </a:p>
        </p:txBody>
      </p:sp>
      <p:sp>
        <p:nvSpPr>
          <p:cNvPr id="11" name="TextBox 10">
            <a:extLst>
              <a:ext uri="{FF2B5EF4-FFF2-40B4-BE49-F238E27FC236}">
                <a16:creationId xmlns:a16="http://schemas.microsoft.com/office/drawing/2014/main" id="{D0BB4362-81AC-4715-AB7C-1EF36B50AD89}"/>
              </a:ext>
            </a:extLst>
          </p:cNvPr>
          <p:cNvSpPr txBox="1"/>
          <p:nvPr/>
        </p:nvSpPr>
        <p:spPr>
          <a:xfrm flipH="1">
            <a:off x="9210339" y="1226455"/>
            <a:ext cx="1827902" cy="338554"/>
          </a:xfrm>
          <a:prstGeom prst="rect">
            <a:avLst/>
          </a:prstGeom>
          <a:solidFill>
            <a:schemeClr val="accent1">
              <a:lumMod val="40000"/>
              <a:lumOff val="60000"/>
            </a:schemeClr>
          </a:solidFill>
        </p:spPr>
        <p:txBody>
          <a:bodyPr wrap="square" rtlCol="0">
            <a:spAutoFit/>
          </a:bodyPr>
          <a:lstStyle/>
          <a:p>
            <a:r>
              <a:rPr lang="en-US" sz="1600" dirty="0"/>
              <a:t>BOTTOM 3 CITIES</a:t>
            </a:r>
          </a:p>
        </p:txBody>
      </p:sp>
      <p:sp>
        <p:nvSpPr>
          <p:cNvPr id="12" name="TextBox 11">
            <a:extLst>
              <a:ext uri="{FF2B5EF4-FFF2-40B4-BE49-F238E27FC236}">
                <a16:creationId xmlns:a16="http://schemas.microsoft.com/office/drawing/2014/main" id="{DB13B391-B895-4460-A947-7B686C144399}"/>
              </a:ext>
            </a:extLst>
          </p:cNvPr>
          <p:cNvSpPr txBox="1"/>
          <p:nvPr/>
        </p:nvSpPr>
        <p:spPr>
          <a:xfrm>
            <a:off x="9159241" y="1757083"/>
            <a:ext cx="1930099" cy="738664"/>
          </a:xfrm>
          <a:prstGeom prst="rect">
            <a:avLst/>
          </a:prstGeom>
          <a:solidFill>
            <a:schemeClr val="bg1"/>
          </a:solidFill>
          <a:effectLst>
            <a:glow rad="63500">
              <a:schemeClr val="accent1">
                <a:satMod val="175000"/>
                <a:alpha val="40000"/>
              </a:schemeClr>
            </a:glow>
          </a:effectLst>
        </p:spPr>
        <p:txBody>
          <a:bodyPr wrap="square" rtlCol="0">
            <a:spAutoFit/>
          </a:bodyPr>
          <a:lstStyle/>
          <a:p>
            <a:pPr algn="ctr"/>
            <a:r>
              <a:rPr lang="en-US" sz="1400" dirty="0"/>
              <a:t>Mysore – 16K</a:t>
            </a:r>
          </a:p>
          <a:p>
            <a:pPr algn="ctr"/>
            <a:r>
              <a:rPr lang="en-US" sz="1400" dirty="0"/>
              <a:t>Coimbathore-21K</a:t>
            </a:r>
          </a:p>
          <a:p>
            <a:pPr algn="ctr"/>
            <a:r>
              <a:rPr lang="en-US" sz="1400" dirty="0"/>
              <a:t>Visakhapatnam-28K</a:t>
            </a:r>
          </a:p>
        </p:txBody>
      </p:sp>
    </p:spTree>
    <p:extLst>
      <p:ext uri="{BB962C8B-B14F-4D97-AF65-F5344CB8AC3E}">
        <p14:creationId xmlns:p14="http://schemas.microsoft.com/office/powerpoint/2010/main" val="40735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AFCEF97-0EE3-4213-B34A-71FD73914B64}"/>
              </a:ext>
            </a:extLst>
          </p:cNvPr>
          <p:cNvSpPr txBox="1"/>
          <p:nvPr/>
        </p:nvSpPr>
        <p:spPr>
          <a:xfrm>
            <a:off x="573742" y="349623"/>
            <a:ext cx="10542494" cy="923330"/>
          </a:xfrm>
          <a:prstGeom prst="rect">
            <a:avLst/>
          </a:prstGeom>
          <a:noFill/>
        </p:spPr>
        <p:txBody>
          <a:bodyPr wrap="square" rtlCol="0">
            <a:spAutoFit/>
          </a:bodyPr>
          <a:lstStyle/>
          <a:p>
            <a:r>
              <a:rPr lang="en-US" b="1" dirty="0">
                <a:solidFill>
                  <a:srgbClr val="FFC000"/>
                </a:solidFill>
              </a:rPr>
              <a:t>Q2. Average Fare per Trip by City</a:t>
            </a:r>
          </a:p>
          <a:p>
            <a:r>
              <a:rPr lang="en-US" dirty="0">
                <a:solidFill>
                  <a:schemeClr val="bg1"/>
                </a:solidFill>
              </a:rPr>
              <a:t>• Calculate the average fare per trip for each city and compare it with the city's average trip distance. Identify the cities with the highest and lowest average fare per trip to assess pricing efficiency across locations.</a:t>
            </a:r>
          </a:p>
        </p:txBody>
      </p:sp>
      <p:pic>
        <p:nvPicPr>
          <p:cNvPr id="2" name="Picture 1">
            <a:extLst>
              <a:ext uri="{FF2B5EF4-FFF2-40B4-BE49-F238E27FC236}">
                <a16:creationId xmlns:a16="http://schemas.microsoft.com/office/drawing/2014/main" id="{35EF6293-6498-4ABA-AC3D-0D9E1CDB3A99}"/>
              </a:ext>
            </a:extLst>
          </p:cNvPr>
          <p:cNvPicPr>
            <a:picLocks noChangeAspect="1"/>
          </p:cNvPicPr>
          <p:nvPr/>
        </p:nvPicPr>
        <p:blipFill>
          <a:blip r:embed="rId3"/>
          <a:stretch>
            <a:fillRect/>
          </a:stretch>
        </p:blipFill>
        <p:spPr>
          <a:xfrm>
            <a:off x="663388" y="2492225"/>
            <a:ext cx="8417859" cy="4016152"/>
          </a:xfrm>
          <a:prstGeom prst="rect">
            <a:avLst/>
          </a:prstGeom>
        </p:spPr>
      </p:pic>
      <p:sp>
        <p:nvSpPr>
          <p:cNvPr id="5" name="TextBox 4">
            <a:extLst>
              <a:ext uri="{FF2B5EF4-FFF2-40B4-BE49-F238E27FC236}">
                <a16:creationId xmlns:a16="http://schemas.microsoft.com/office/drawing/2014/main" id="{6CA79603-2F86-4D6C-8BF1-D1B24FB6DE44}"/>
              </a:ext>
            </a:extLst>
          </p:cNvPr>
          <p:cNvSpPr txBox="1"/>
          <p:nvPr/>
        </p:nvSpPr>
        <p:spPr>
          <a:xfrm>
            <a:off x="6544235" y="1557827"/>
            <a:ext cx="4177553" cy="584775"/>
          </a:xfrm>
          <a:prstGeom prst="rect">
            <a:avLst/>
          </a:prstGeom>
          <a:solidFill>
            <a:srgbClr val="002060"/>
          </a:solidFill>
        </p:spPr>
        <p:txBody>
          <a:bodyPr wrap="square" rtlCol="0">
            <a:spAutoFit/>
          </a:bodyPr>
          <a:lstStyle/>
          <a:p>
            <a:pPr marL="285750" indent="-285750">
              <a:buFont typeface="Wingdings" panose="05000000000000000000" pitchFamily="2" charset="2"/>
              <a:buChar char="q"/>
            </a:pPr>
            <a:r>
              <a:rPr lang="en-US" sz="1600" dirty="0">
                <a:solidFill>
                  <a:schemeClr val="bg1"/>
                </a:solidFill>
              </a:rPr>
              <a:t>Highest avg fare per trip : </a:t>
            </a:r>
            <a:r>
              <a:rPr lang="en-US" sz="1600" b="1" dirty="0">
                <a:solidFill>
                  <a:schemeClr val="accent4">
                    <a:lumMod val="60000"/>
                    <a:lumOff val="40000"/>
                  </a:schemeClr>
                </a:solidFill>
              </a:rPr>
              <a:t>Jaipur</a:t>
            </a:r>
            <a:r>
              <a:rPr lang="en-US" sz="1600" dirty="0">
                <a:solidFill>
                  <a:schemeClr val="bg1"/>
                </a:solidFill>
              </a:rPr>
              <a:t>( 484 Rs)</a:t>
            </a:r>
          </a:p>
          <a:p>
            <a:pPr marL="285750" indent="-285750">
              <a:buFont typeface="Wingdings" panose="05000000000000000000" pitchFamily="2" charset="2"/>
              <a:buChar char="q"/>
            </a:pPr>
            <a:r>
              <a:rPr lang="en-US" sz="1600" dirty="0">
                <a:solidFill>
                  <a:schemeClr val="bg1"/>
                </a:solidFill>
              </a:rPr>
              <a:t>Lowest avg fare per trip  : </a:t>
            </a:r>
            <a:r>
              <a:rPr lang="en-US" sz="1600" b="1" dirty="0">
                <a:solidFill>
                  <a:schemeClr val="accent4">
                    <a:lumMod val="60000"/>
                    <a:lumOff val="40000"/>
                  </a:schemeClr>
                </a:solidFill>
              </a:rPr>
              <a:t>Surat</a:t>
            </a:r>
            <a:r>
              <a:rPr lang="en-US" sz="1600" dirty="0">
                <a:solidFill>
                  <a:schemeClr val="bg1"/>
                </a:solidFill>
              </a:rPr>
              <a:t>(117 Rs)</a:t>
            </a:r>
          </a:p>
        </p:txBody>
      </p:sp>
    </p:spTree>
    <p:extLst>
      <p:ext uri="{BB962C8B-B14F-4D97-AF65-F5344CB8AC3E}">
        <p14:creationId xmlns:p14="http://schemas.microsoft.com/office/powerpoint/2010/main" val="304580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5B5-51FB-4689-B294-6E658DCC3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D792F63-D527-41B8-A467-2CD34D1EC1D3}"/>
              </a:ext>
            </a:extLst>
          </p:cNvPr>
          <p:cNvSpPr txBox="1"/>
          <p:nvPr/>
        </p:nvSpPr>
        <p:spPr>
          <a:xfrm>
            <a:off x="448235" y="385515"/>
            <a:ext cx="10425952" cy="923330"/>
          </a:xfrm>
          <a:prstGeom prst="rect">
            <a:avLst/>
          </a:prstGeom>
          <a:noFill/>
        </p:spPr>
        <p:txBody>
          <a:bodyPr wrap="square" rtlCol="0">
            <a:spAutoFit/>
          </a:bodyPr>
          <a:lstStyle/>
          <a:p>
            <a:r>
              <a:rPr lang="en-US" b="1" dirty="0">
                <a:solidFill>
                  <a:schemeClr val="accent4">
                    <a:lumMod val="75000"/>
                  </a:schemeClr>
                </a:solidFill>
              </a:rPr>
              <a:t>Q3. Average Ratings by City and Passenger Type</a:t>
            </a:r>
          </a:p>
          <a:p>
            <a:r>
              <a:rPr lang="en-US" dirty="0">
                <a:solidFill>
                  <a:schemeClr val="bg1"/>
                </a:solidFill>
              </a:rPr>
              <a:t>• Calculate the average passenger and driver ratings for each city, segmented by passenger type (new vs. repeat). Identify cities with the highest and lowest average ratings.</a:t>
            </a:r>
          </a:p>
        </p:txBody>
      </p:sp>
      <p:pic>
        <p:nvPicPr>
          <p:cNvPr id="5" name="Picture 4">
            <a:extLst>
              <a:ext uri="{FF2B5EF4-FFF2-40B4-BE49-F238E27FC236}">
                <a16:creationId xmlns:a16="http://schemas.microsoft.com/office/drawing/2014/main" id="{2AFEC894-BDDA-40A5-AF5F-6FBEDCAC2514}"/>
              </a:ext>
            </a:extLst>
          </p:cNvPr>
          <p:cNvPicPr>
            <a:picLocks noChangeAspect="1"/>
          </p:cNvPicPr>
          <p:nvPr/>
        </p:nvPicPr>
        <p:blipFill>
          <a:blip r:embed="rId3"/>
          <a:stretch>
            <a:fillRect/>
          </a:stretch>
        </p:blipFill>
        <p:spPr>
          <a:xfrm>
            <a:off x="591671" y="1990164"/>
            <a:ext cx="8606117" cy="4186517"/>
          </a:xfrm>
          <a:prstGeom prst="rect">
            <a:avLst/>
          </a:prstGeom>
        </p:spPr>
      </p:pic>
      <p:sp>
        <p:nvSpPr>
          <p:cNvPr id="4" name="TextBox 3">
            <a:extLst>
              <a:ext uri="{FF2B5EF4-FFF2-40B4-BE49-F238E27FC236}">
                <a16:creationId xmlns:a16="http://schemas.microsoft.com/office/drawing/2014/main" id="{0B08F3E5-0F87-4712-A951-7FD8A0461763}"/>
              </a:ext>
            </a:extLst>
          </p:cNvPr>
          <p:cNvSpPr txBox="1"/>
          <p:nvPr/>
        </p:nvSpPr>
        <p:spPr>
          <a:xfrm>
            <a:off x="9278470" y="1801905"/>
            <a:ext cx="2321859"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FFFF00"/>
                </a:solidFill>
              </a:rPr>
              <a:t>Highest rating cities</a:t>
            </a:r>
          </a:p>
          <a:p>
            <a:pPr marL="742950" lvl="1" indent="-285750">
              <a:buFont typeface="Wingdings" panose="05000000000000000000" pitchFamily="2" charset="2"/>
              <a:buChar char="§"/>
            </a:pPr>
            <a:r>
              <a:rPr lang="en-US" dirty="0">
                <a:solidFill>
                  <a:schemeClr val="bg1"/>
                </a:solidFill>
              </a:rPr>
              <a:t>Mysore</a:t>
            </a:r>
          </a:p>
          <a:p>
            <a:pPr marL="742950" lvl="1" indent="-285750">
              <a:buFont typeface="Wingdings" panose="05000000000000000000" pitchFamily="2" charset="2"/>
              <a:buChar char="§"/>
            </a:pPr>
            <a:r>
              <a:rPr lang="en-US" dirty="0">
                <a:solidFill>
                  <a:schemeClr val="bg1"/>
                </a:solidFill>
              </a:rPr>
              <a:t>Jaipur</a:t>
            </a:r>
          </a:p>
          <a:p>
            <a:pPr marL="742950" lvl="1" indent="-285750">
              <a:buFont typeface="Wingdings" panose="05000000000000000000" pitchFamily="2" charset="2"/>
              <a:buChar char="§"/>
            </a:pPr>
            <a:r>
              <a:rPr lang="en-US" dirty="0">
                <a:solidFill>
                  <a:schemeClr val="bg1"/>
                </a:solidFill>
              </a:rPr>
              <a:t>Kochi</a:t>
            </a:r>
          </a:p>
          <a:p>
            <a:endParaRPr lang="en-US" dirty="0">
              <a:solidFill>
                <a:schemeClr val="bg1"/>
              </a:solidFill>
            </a:endParaRPr>
          </a:p>
          <a:p>
            <a:pPr marL="285750" indent="-285750">
              <a:buFont typeface="Wingdings" panose="05000000000000000000" pitchFamily="2" charset="2"/>
              <a:buChar char="q"/>
            </a:pPr>
            <a:r>
              <a:rPr lang="en-US" dirty="0">
                <a:solidFill>
                  <a:srgbClr val="FFFF00"/>
                </a:solidFill>
              </a:rPr>
              <a:t>Lowest rating cities</a:t>
            </a:r>
          </a:p>
          <a:p>
            <a:pPr marL="742950" lvl="1" indent="-285750">
              <a:buFont typeface="Wingdings" panose="05000000000000000000" pitchFamily="2" charset="2"/>
              <a:buChar char="§"/>
            </a:pPr>
            <a:r>
              <a:rPr lang="en-US" dirty="0">
                <a:solidFill>
                  <a:schemeClr val="bg1"/>
                </a:solidFill>
              </a:rPr>
              <a:t>Surat</a:t>
            </a:r>
          </a:p>
          <a:p>
            <a:pPr marL="742950" lvl="1" indent="-285750">
              <a:buFont typeface="Wingdings" panose="05000000000000000000" pitchFamily="2" charset="2"/>
              <a:buChar char="§"/>
            </a:pPr>
            <a:r>
              <a:rPr lang="en-US" dirty="0">
                <a:solidFill>
                  <a:schemeClr val="bg1"/>
                </a:solidFill>
              </a:rPr>
              <a:t>Lucknow</a:t>
            </a:r>
          </a:p>
          <a:p>
            <a:pPr marL="742950" lvl="1" indent="-285750">
              <a:buFont typeface="Wingdings" panose="05000000000000000000" pitchFamily="2" charset="2"/>
              <a:buChar char="§"/>
            </a:pPr>
            <a:r>
              <a:rPr lang="en-US" dirty="0">
                <a:solidFill>
                  <a:schemeClr val="bg1"/>
                </a:solidFill>
              </a:rPr>
              <a:t>Vadodara</a:t>
            </a:r>
          </a:p>
        </p:txBody>
      </p:sp>
    </p:spTree>
    <p:extLst>
      <p:ext uri="{BB962C8B-B14F-4D97-AF65-F5344CB8AC3E}">
        <p14:creationId xmlns:p14="http://schemas.microsoft.com/office/powerpoint/2010/main" val="105200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1372</TotalTime>
  <Words>2232</Words>
  <Application>Microsoft Office PowerPoint</Application>
  <PresentationFormat>Widescreen</PresentationFormat>
  <Paragraphs>345</Paragraphs>
  <Slides>38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Barlow</vt:lpstr>
      <vt:lpstr>Bookman Old Style</vt:lpstr>
      <vt:lpstr>Calibri</vt:lpstr>
      <vt:lpstr>Calibri Light</vt:lpstr>
      <vt:lpstr>Gabriola</vt:lpstr>
      <vt:lpstr>Nunito Semi Bold</vt:lpstr>
      <vt:lpstr>PT Sans</vt:lpstr>
      <vt:lpstr>Spline Sans Bold</vt:lpstr>
      <vt:lpstr>Wingdings</vt:lpstr>
      <vt:lpstr>Office Theme</vt:lpstr>
      <vt:lpstr>PowerPoint Presentation</vt:lpstr>
      <vt:lpstr>PowerPoint Presentation</vt:lpstr>
      <vt:lpstr>PowerPoint Presentation</vt:lpstr>
      <vt:lpstr> 🎯Key Metrics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kalpana sanikommu</dc:creator>
  <cp:lastModifiedBy>kalpana sanikommu</cp:lastModifiedBy>
  <cp:revision>102</cp:revision>
  <dcterms:created xsi:type="dcterms:W3CDTF">2024-11-26T13:29:14Z</dcterms:created>
  <dcterms:modified xsi:type="dcterms:W3CDTF">2024-12-06T06:33:23Z</dcterms:modified>
</cp:coreProperties>
</file>